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391" r:id="rId3"/>
    <p:sldId id="259" r:id="rId4"/>
    <p:sldId id="393" r:id="rId5"/>
    <p:sldId id="394" r:id="rId6"/>
    <p:sldId id="437" r:id="rId7"/>
    <p:sldId id="438" r:id="rId8"/>
    <p:sldId id="396" r:id="rId9"/>
    <p:sldId id="447" r:id="rId10"/>
    <p:sldId id="448" r:id="rId11"/>
    <p:sldId id="397" r:id="rId12"/>
    <p:sldId id="398" r:id="rId13"/>
    <p:sldId id="399" r:id="rId14"/>
    <p:sldId id="400" r:id="rId15"/>
    <p:sldId id="401" r:id="rId16"/>
    <p:sldId id="405" r:id="rId17"/>
    <p:sldId id="406" r:id="rId18"/>
    <p:sldId id="409" r:id="rId19"/>
    <p:sldId id="410" r:id="rId20"/>
    <p:sldId id="411" r:id="rId21"/>
    <p:sldId id="412" r:id="rId22"/>
    <p:sldId id="414" r:id="rId23"/>
    <p:sldId id="418" r:id="rId24"/>
    <p:sldId id="415" r:id="rId25"/>
    <p:sldId id="413" r:id="rId26"/>
    <p:sldId id="416" r:id="rId27"/>
    <p:sldId id="449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7" r:id="rId36"/>
    <p:sldId id="426" r:id="rId37"/>
    <p:sldId id="428" r:id="rId38"/>
    <p:sldId id="429" r:id="rId39"/>
    <p:sldId id="432" r:id="rId40"/>
    <p:sldId id="450" r:id="rId41"/>
    <p:sldId id="433" r:id="rId42"/>
    <p:sldId id="439" r:id="rId43"/>
    <p:sldId id="441" r:id="rId44"/>
    <p:sldId id="444" r:id="rId45"/>
    <p:sldId id="435" r:id="rId46"/>
    <p:sldId id="443" r:id="rId47"/>
    <p:sldId id="445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59" r:id="rId56"/>
    <p:sldId id="460" r:id="rId57"/>
    <p:sldId id="462" r:id="rId58"/>
    <p:sldId id="463" r:id="rId59"/>
    <p:sldId id="464" r:id="rId60"/>
    <p:sldId id="465" r:id="rId61"/>
    <p:sldId id="466" r:id="rId62"/>
    <p:sldId id="467" r:id="rId63"/>
    <p:sldId id="468" r:id="rId64"/>
    <p:sldId id="469" r:id="rId65"/>
    <p:sldId id="470" r:id="rId66"/>
    <p:sldId id="471" r:id="rId67"/>
    <p:sldId id="472" r:id="rId68"/>
    <p:sldId id="474" r:id="rId69"/>
    <p:sldId id="473" r:id="rId70"/>
    <p:sldId id="476" r:id="rId71"/>
    <p:sldId id="478" r:id="rId72"/>
    <p:sldId id="475" r:id="rId73"/>
    <p:sldId id="477" r:id="rId74"/>
    <p:sldId id="479" r:id="rId75"/>
    <p:sldId id="480" r:id="rId76"/>
    <p:sldId id="481" r:id="rId77"/>
    <p:sldId id="483" r:id="rId78"/>
    <p:sldId id="484" r:id="rId79"/>
    <p:sldId id="485" r:id="rId80"/>
    <p:sldId id="486" r:id="rId81"/>
    <p:sldId id="487" r:id="rId82"/>
    <p:sldId id="488" r:id="rId83"/>
    <p:sldId id="446" r:id="rId84"/>
    <p:sldId id="389" r:id="rId85"/>
    <p:sldId id="390" r:id="rId86"/>
    <p:sldId id="392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4233C21-4B80-497A-8C3A-CC925313B389}">
          <p14:sldIdLst>
            <p14:sldId id="256"/>
            <p14:sldId id="391"/>
            <p14:sldId id="259"/>
          </p14:sldIdLst>
        </p14:section>
        <p14:section name="Enums intro" id="{74CD0994-5814-4764-8BD7-7D1DD58538F8}">
          <p14:sldIdLst>
            <p14:sldId id="393"/>
            <p14:sldId id="394"/>
            <p14:sldId id="437"/>
            <p14:sldId id="438"/>
            <p14:sldId id="396"/>
          </p14:sldIdLst>
        </p14:section>
        <p14:section name="Index" id="{CB0B04B7-BD31-4B76-84EA-B8A6C18C1080}">
          <p14:sldIdLst>
            <p14:sldId id="447"/>
          </p14:sldIdLst>
        </p14:section>
        <p14:section name="Problems with existing approaches" id="{70B09796-1332-435A-84B5-69AE1B9E4EA1}">
          <p14:sldIdLst>
            <p14:sldId id="448"/>
            <p14:sldId id="397"/>
            <p14:sldId id="398"/>
            <p14:sldId id="399"/>
            <p14:sldId id="400"/>
            <p14:sldId id="401"/>
            <p14:sldId id="405"/>
            <p14:sldId id="406"/>
            <p14:sldId id="409"/>
            <p14:sldId id="410"/>
            <p14:sldId id="411"/>
            <p14:sldId id="412"/>
            <p14:sldId id="414"/>
            <p14:sldId id="418"/>
            <p14:sldId id="415"/>
            <p14:sldId id="413"/>
            <p14:sldId id="416"/>
          </p14:sldIdLst>
        </p14:section>
        <p14:section name="Enums" id="{76060F56-FD66-46E3-A419-50AEAF0EA878}">
          <p14:sldIdLst>
            <p14:sldId id="449"/>
            <p14:sldId id="419"/>
            <p14:sldId id="420"/>
            <p14:sldId id="421"/>
            <p14:sldId id="422"/>
            <p14:sldId id="423"/>
            <p14:sldId id="424"/>
            <p14:sldId id="425"/>
            <p14:sldId id="427"/>
            <p14:sldId id="426"/>
            <p14:sldId id="428"/>
            <p14:sldId id="429"/>
            <p14:sldId id="432"/>
          </p14:sldIdLst>
        </p14:section>
        <p14:section name="Enums in PHP 8.1" id="{ED3512D7-7C00-49BF-8E70-29E398CF096A}">
          <p14:sldIdLst>
            <p14:sldId id="450"/>
            <p14:sldId id="433"/>
            <p14:sldId id="439"/>
            <p14:sldId id="441"/>
            <p14:sldId id="444"/>
            <p14:sldId id="435"/>
            <p14:sldId id="443"/>
            <p14:sldId id="445"/>
          </p14:sldIdLst>
        </p14:section>
        <p14:section name="Enum Semantics" id="{3820E0BD-D133-4B2B-9BA6-B8F6183B836B}">
          <p14:sldIdLst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</p14:sldIdLst>
        </p14:section>
        <p14:section name="Usage Examples" id="{9D363757-4AEC-453B-9FC5-1EB1728CB089}">
          <p14:sldIdLst>
            <p14:sldId id="470"/>
            <p14:sldId id="471"/>
            <p14:sldId id="472"/>
            <p14:sldId id="474"/>
            <p14:sldId id="473"/>
            <p14:sldId id="476"/>
            <p14:sldId id="478"/>
            <p14:sldId id="475"/>
            <p14:sldId id="477"/>
            <p14:sldId id="479"/>
            <p14:sldId id="480"/>
          </p14:sldIdLst>
        </p14:section>
        <p14:section name="Try today" id="{0BEA9149-7D7F-458C-9938-E6098C9FD128}">
          <p14:sldIdLst>
            <p14:sldId id="481"/>
            <p14:sldId id="483"/>
            <p14:sldId id="484"/>
            <p14:sldId id="485"/>
          </p14:sldIdLst>
        </p14:section>
        <p14:section name="BC" id="{4539B5C9-9575-455D-819E-E01E286F1A23}">
          <p14:sldIdLst>
            <p14:sldId id="486"/>
            <p14:sldId id="487"/>
            <p14:sldId id="488"/>
          </p14:sldIdLst>
        </p14:section>
        <p14:section name="Ending" id="{6643945A-66DB-4B42-AFDD-B848326349B1}">
          <p14:sldIdLst>
            <p14:sldId id="446"/>
            <p14:sldId id="389"/>
            <p14:sldId id="390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7030A0"/>
    <a:srgbClr val="732486"/>
    <a:srgbClr val="660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7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190F9F-91C5-41ED-A56E-970841A3AA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PHP 8.1 Enums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4C98B-E0EF-4DE2-AE99-DA937C27BA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F70A5-B3A4-4962-B60A-EFF4526A9E13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7ED5C-92BD-48F1-B9F1-83A3DE1D10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F3EC1-1A13-42F2-9E04-E0C8EBA39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27ABE-19FD-41E0-A4A8-DBE96749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085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PHP 8.1 Enums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2B63-C90F-4714-8B65-84B679A3DCE5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2C36-5BEE-4702-8B11-5C0DDCB0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55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US dates?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2C36-5BEE-4702-8B11-5C0DDCB01F5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DAA4CB0-57C5-421C-AC85-D250B1A743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PHP 8.1 Enums</a:t>
            </a:r>
          </a:p>
        </p:txBody>
      </p:sp>
    </p:spTree>
    <p:extLst>
      <p:ext uri="{BB962C8B-B14F-4D97-AF65-F5344CB8AC3E}">
        <p14:creationId xmlns:p14="http://schemas.microsoft.com/office/powerpoint/2010/main" val="52249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EF83-AE95-479C-ADF0-DCD2E89E0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1B959-511F-4C6B-BA54-169A527B5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8ED23-66DD-4BD2-839B-BD36E158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8001-2AB0-4D25-AB6E-DC4188987B5A}" type="datetime1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5296-3C22-4986-BEB8-247F499C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67C13-F818-4C6F-98E3-2DF8CD96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34D4-F3FA-495E-AC82-F28FEE34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71513-C649-4F2C-B371-13AFC4B2C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1D181-7865-4357-98F3-C707A8DC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6065-277C-47CC-8C33-49BF7D57FEAD}" type="datetime1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72CEC-E946-47F9-97EF-B431C7D1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826B-3B49-4EA6-888B-41B5192B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1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73A7A-B816-4B0D-BD2E-2DC9BE6E4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25405-7D09-4F13-998E-91AF77726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3DD56-DADD-44B7-B08B-B0736183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C845-2A3B-48BE-9122-B6473BD8F072}" type="datetime1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4F5D4-6C03-4FDD-B546-6763A0E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E55FE-A7ED-4BD5-9611-8986D8DE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52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653D-D200-4753-8128-D57CF390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35DE9-9F86-47E4-AD4C-433758121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D6504-52BE-423C-88C9-91FB863C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F47-93F5-4A53-BBAE-E6DA500330FB}" type="datetime1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EAC69-269E-4EC0-8F37-5D57822B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A95F3-72FA-4C42-945C-0653A117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BC98-742C-4316-AF92-6F17F16D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6718-0DE2-43E6-8E5D-39016CA70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AD010-882C-4F12-B94C-94247CAC0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F9866-C34D-4544-95C5-E1134A08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77A-6854-45A4-B1C6-EF610CCE466F}" type="datetime1">
              <a:rPr lang="en-US" smtClean="0"/>
              <a:t>22-Apr-21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696F2-2536-4C68-A043-71B6ACFA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9F72D-7C9D-4D86-8DC5-C62D1AF4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3F7F-1173-4DC0-9422-0AD53A66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65B44-3172-4D8C-8ABC-AD0BE6D4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84E81-B9B8-4209-AD7F-1858A543E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7BD22-7D82-4D34-91A0-DE5BD91E6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1A1C8-294E-4D23-A354-EB0141768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C0D1C-B3FF-421E-AA32-78B71822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0E62-36ED-4FCE-8C82-64CB0113CD7C}" type="datetime1">
              <a:rPr lang="en-US" smtClean="0"/>
              <a:t>22-Apr-21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C442-FE3E-407D-8204-88D566C0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0593F-064E-42FC-8D25-E1AE07DD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BEC5-4F85-43C7-9F54-E30793D1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27B2F-2229-4013-8AA8-CF9DFDEA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61A5-68D5-4274-B020-B4C9E481542A}" type="datetime1">
              <a:rPr lang="en-US" smtClean="0"/>
              <a:t>22-Apr-21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47B46-9CC4-4B16-847D-399D3E41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8B084-52E0-47A9-9DAF-F0B3147F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6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A6F3B-E682-4DB0-B502-C9802650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DC3-E269-43FF-83B6-1BAC9F9219D6}" type="datetime1">
              <a:rPr lang="en-US" smtClean="0"/>
              <a:t>22-Apr-21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6E652-06FA-42C8-9A7C-C8B89C0A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E9814-7D35-4480-8949-C4333122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80A3-CFD3-48D1-B170-4B314AA2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C506-D39C-4593-B725-C2B687DB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79D30-5DDF-4A8E-930C-2784E4D0B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7F5F0-A325-4B01-BFF3-1D566C54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F4C9-E29C-45B1-ABD5-9F07457AC3E0}" type="datetime1">
              <a:rPr lang="en-US" smtClean="0"/>
              <a:t>22-Apr-21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B3403-5BE3-4CBC-ACBD-DCE95CD9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11854-3FD1-4042-92A6-B81927B6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6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008A-C579-4521-B8C8-7697E32D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DB327-A8F8-418D-986E-40FE5C9F7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5BEA4-7F92-4A3E-9AD9-5AF59A6DC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3DB45-7FA7-40DB-8EDD-AD529714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4FC0-A465-4CDD-9DB6-892883118FF8}" type="datetime1">
              <a:rPr lang="en-US" smtClean="0"/>
              <a:t>22-Apr-21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89535-40F8-48AA-BA05-D9F87AA8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67D3F-B56C-4773-A446-8F2F8F56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9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923C2-4247-4107-B878-7B8327F8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E56E6-CA01-449E-9D5C-056E17A7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82553-3A71-4C12-B3F8-D7B81111D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882E-92F1-43D7-9078-309F16030EC9}" type="datetime1">
              <a:rPr lang="en-US" smtClean="0"/>
              <a:t>22-Apr-21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326C-A0E7-4807-8706-7148D84A6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2AC60-9ACB-4B39-8855-DD26E8071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EB057-88B6-4C2A-AAC2-2408A31A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4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3v4l.org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git@github.com:php/php-src.gi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p.watch/news/2021/03/php81-release-d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yclabs/php-enum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phpdaily/php" TargetMode="External"/><Relationship Id="rId3" Type="http://schemas.openxmlformats.org/officeDocument/2006/relationships/hyperlink" Target="https://php.watch/versions/8.1" TargetMode="External"/><Relationship Id="rId7" Type="http://schemas.openxmlformats.org/officeDocument/2006/relationships/hyperlink" Target="https://externals.io/message/112626" TargetMode="External"/><Relationship Id="rId2" Type="http://schemas.openxmlformats.org/officeDocument/2006/relationships/hyperlink" Target="https://php.watch/versions/8.1/enum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php/php-src/pull/6489/" TargetMode="External"/><Relationship Id="rId5" Type="http://schemas.openxmlformats.org/officeDocument/2006/relationships/hyperlink" Target="https://phpinternals.news/73" TargetMode="External"/><Relationship Id="rId4" Type="http://schemas.openxmlformats.org/officeDocument/2006/relationships/hyperlink" Target="https://wiki.php.net/rfc/enumerations" TargetMode="External"/><Relationship Id="rId9" Type="http://schemas.openxmlformats.org/officeDocument/2006/relationships/hyperlink" Target="https://3v4l.org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aye.sh/talk/midwest-php-2021-php-enums" TargetMode="External"/><Relationship Id="rId2" Type="http://schemas.openxmlformats.org/officeDocument/2006/relationships/hyperlink" Target="mailto:ayesh@php.watch?subject=Question%20from%20DrupalCon%20Europe%20PHP%208.0%20Present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85617-EE0D-4AB9-98F5-24CDBD922086}"/>
              </a:ext>
            </a:extLst>
          </p:cNvPr>
          <p:cNvSpPr txBox="1"/>
          <p:nvPr/>
        </p:nvSpPr>
        <p:spPr>
          <a:xfrm>
            <a:off x="0" y="287500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Signika" panose="02010003020600000004" pitchFamily="2" charset="0"/>
              </a:rPr>
              <a:t>PHP 8.1 Enums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40100-D0F9-4F58-A011-C7CA0CD606CA}"/>
              </a:ext>
            </a:extLst>
          </p:cNvPr>
          <p:cNvSpPr txBox="1"/>
          <p:nvPr/>
        </p:nvSpPr>
        <p:spPr>
          <a:xfrm>
            <a:off x="2687463" y="5774731"/>
            <a:ext cx="695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Ayesh Karunaratne | https://aye.sh/talk/midwest-php-2021-php-enums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B6E1EF-8041-4610-8D6F-33505E09F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12" y="5415975"/>
            <a:ext cx="1316499" cy="117621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01D4037-8B5C-4AC0-80FD-5FB4BB16B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7670" y="5415975"/>
            <a:ext cx="1176218" cy="11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6BD11-9A4E-460E-8966-F0E8CBADB106}"/>
              </a:ext>
            </a:extLst>
          </p:cNvPr>
          <p:cNvSpPr txBox="1"/>
          <p:nvPr/>
        </p:nvSpPr>
        <p:spPr>
          <a:xfrm>
            <a:off x="3284432" y="3013501"/>
            <a:ext cx="5623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Why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48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95358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3B6D2-2BC3-4B01-826A-93BC26CD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668" y="1769319"/>
            <a:ext cx="8510663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$handle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curl_init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$options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[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CURLOPT_URL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'https://example.com'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CURLOPT_HTTP_VERSION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CURL_HTTP_VERSION_2_0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CURLOPT_RETURNTRANSFER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true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curl_setopt_array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$handle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$options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curl_exec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$handle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5429E-8BE6-419F-9698-352557A7B869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DF340-A4C3-4267-9AF2-B4676C669965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C745F-CC80-49D6-A216-6CB56BE2E5B0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ADD75-7553-46F6-BEE8-C76D3EBCB121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0C8B8D-4E75-4B3E-82FA-5FBB8DC5E50D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F4CE0D-4183-4E67-A464-6D97EECC8CC3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6D108C-E6C3-444E-8C40-18E72830AAA8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CA50D-94C6-4C09-850D-02EA843728D6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2245826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3B6D2-2BC3-4B01-826A-93BC26CD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668" y="1769319"/>
            <a:ext cx="8510663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$handle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curl_init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$options = [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CURLOPT_URL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'https://example.com'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CURLOPT_HTTP_VERSION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CURL_HTTP_VERSION_2_0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CURLOPT_RETURNTRANSFER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true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];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curl_setopt_array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($handle, $options);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curl_exec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D3D84F-4351-47B6-8E35-0B62774D23C4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68339-48BB-41FD-9811-97EBDDD9B1B6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2D428-E30F-4F28-953D-89FDB0A208F6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AEB48-0309-44B5-9B70-FB9A0E174DDE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8ADD0-C358-4E6C-BC17-1B9092A6A77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C3DF5-02DE-4D46-B620-13B1DF235A5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22D4DE-3D38-4A6E-A6D3-2FFE8EB963CF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1FAB-A73E-4AD6-8670-3D37AB75DF19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215769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3B6D2-2BC3-4B01-826A-93BC26CD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668" y="1584653"/>
            <a:ext cx="8510663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$handle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curl_init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$options = [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CURLOPT_URL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'https://example.com'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CURLOPT_HTTP_VERSION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CURL_HTTP_VERSION_2_0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CURLOPT_RETURNTRANSFER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true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latin typeface="Source Code Pro"/>
              </a:rPr>
              <a:t>var_dump</a:t>
            </a:r>
            <a:r>
              <a:rPr lang="en-US" altLang="en-US" sz="2400" dirty="0">
                <a:latin typeface="Source Code Pro"/>
              </a:rPr>
              <a:t>($options);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curl_setopt_array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($handle, $options);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curl_exec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59C01-5869-4922-958B-00D11CA1D7F0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89CE6-50E9-4C3C-BA0B-E0B615ACC036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C3416-896D-4016-BE83-765E4877C9E2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B2332-E871-44AF-9D11-E6EB3DCA889E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79552-6933-4D5D-B9C7-7700F6DCE449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678E4-51B5-4ACE-89B9-37B4BDC1F597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55916-F60B-4EA4-8F4B-D31D7B78B895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01985-EFFA-4037-AE0B-1340D7F77DB0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22241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3B6D2-2BC3-4B01-826A-93BC26CD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" y="2274838"/>
            <a:ext cx="568296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$handle =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curl_init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$options = [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CURLOPT_URL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'https://example.com'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CURLOPT_HTTP_VERSION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CURL_HTTP_VERSION_2_0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CURLOPT_RETURNTRANSFER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true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err="1">
                <a:latin typeface="Source Code Pro"/>
              </a:rPr>
              <a:t>var_dump</a:t>
            </a:r>
            <a:r>
              <a:rPr lang="en-US" altLang="en-US" sz="1600" dirty="0">
                <a:latin typeface="Source Code Pro"/>
              </a:rPr>
              <a:t>($options);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curl_setopt_array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($handle, $options);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curl_exec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($handle);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A26963-CC88-43B2-9D6F-2A7798EE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477" y="2524089"/>
            <a:ext cx="5234125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array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10002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string(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"https://example.com"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84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int(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19913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bool(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true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FFD42-0CDB-4E57-A29E-D91EDBC55419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934C6-DA03-415F-A52E-BA5BB1839F44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299FA-74A3-466B-A811-FD2C59028731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A4C87A-A5EA-44FF-AFE8-3930C371E85F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716775-8594-48F7-A621-E74349708E03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95CA9-DA82-42B3-8901-5CD038044AD5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1599F9-9A01-47C5-B670-DCA272102C77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FF86BC-9594-456D-AC13-8137E9FFBE68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3256375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3B6D2-2BC3-4B01-826A-93BC26CD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" y="3403657"/>
            <a:ext cx="568296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$handle =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curl_init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$options = [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CURLOPT_URL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'https://example.com'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CURLOPT_HTTP_VERSION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CURL_HTTP_VERSION_2_0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CURLOPT_RETURNTRANSFER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true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err="1">
                <a:latin typeface="Source Code Pro"/>
              </a:rPr>
              <a:t>var_dump</a:t>
            </a:r>
            <a:r>
              <a:rPr lang="en-US" altLang="en-US" sz="1600" dirty="0">
                <a:latin typeface="Source Code Pro"/>
              </a:rPr>
              <a:t>($options);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curl_setopt_array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($handle, $options);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curl_exec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($handle);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A26963-CC88-43B2-9D6F-2A7798EE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477" y="3652908"/>
            <a:ext cx="5234125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array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10002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string(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"https://example.com"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84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int(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19913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bool(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true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8DD8C3-ECE3-4FA3-971A-2EB945EB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818" y="789850"/>
            <a:ext cx="7151317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'CURLOPT_URL'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10002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'CURLOPT_HTTP_VERSION'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84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'CURL_HTTP_VERSION_1_1'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'CURL_HTTP_VERSION_2_0'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'CURLOPT_RETURNTRANSFER'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19913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E9E13-54C1-46D7-8ECD-143E39D25C89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9B733-E45D-4AB5-851C-7C14B5451EA6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E2748-C3E4-43CC-AF39-AA55CBC83EC0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8C9B3C-EB77-4943-8C85-1A522C4B1D54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0B126-C9F7-48B6-8BF8-E253A26E0EAD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A7D69-27F7-4461-BC88-08B9F5B076A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9289A-CC10-46AB-94EC-A2139B58099D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E3975-F6E0-4C52-B2CC-46086F1AD3F4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3529910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3B6D2-2BC3-4B01-826A-93BC26CD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" y="3403657"/>
            <a:ext cx="568296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$handle =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curl_init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$options = [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highlight>
                  <a:srgbClr val="FFFF00"/>
                </a:highlight>
                <a:latin typeface="Source Code Pro"/>
              </a:rPr>
              <a:t>CURLOPT_URL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'https://example.com'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CURLOPT_HTTP_VERSION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CURL_HTTP_VERSION_2_0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CURLOPT_RETURNTRANSFER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true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err="1">
                <a:latin typeface="Source Code Pro"/>
              </a:rPr>
              <a:t>var_dump</a:t>
            </a:r>
            <a:r>
              <a:rPr lang="en-US" altLang="en-US" sz="1600" dirty="0">
                <a:latin typeface="Source Code Pro"/>
              </a:rPr>
              <a:t>($options);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curl_setopt_array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($handle, $options);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curl_exec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($handle);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A26963-CC88-43B2-9D6F-2A7798EE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477" y="3652908"/>
            <a:ext cx="5234125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array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10002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string(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"https://example.com"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84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int(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19913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bool(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true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8DD8C3-ECE3-4FA3-971A-2EB945EB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818" y="789850"/>
            <a:ext cx="7151317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Source Code Pro"/>
              </a:rPr>
              <a:t>CURLOPT_URL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10002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'CURLOPT_HTTP_VERSION'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84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'CURL_HTTP_VERSION_1_1'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'CURL_HTTP_VERSION_2_0'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'CURLOPT_RETURNTRANSFER'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19913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795DD-D1FC-4048-84E1-C88E3159E30D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0BC5C-73A8-49DA-8569-E1C147046E7E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6CE33-68CE-4A19-9A8F-B5FB7422F2CB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17BE1-E40D-4300-B74A-E4572B73CB01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1D7656-3801-4325-BDE0-C39F329268AF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CE9B3-9DAB-42FD-B95D-B8176DE71204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2396A-2264-470D-B4D3-3844CCAC9B21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7CAB6-9313-43F4-8B43-C72D8ECD3BAC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137987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13B6D2-2BC3-4B01-826A-93BC26CD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" y="3403657"/>
            <a:ext cx="568296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$handle = 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curl_init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$options = [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CURLOPT_URL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'https://example.com'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CURLOPT_HTTP_VERSION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CURL_HTTP_VERSION_2_0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CURLOPT_RETURNTRANSFER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=&gt;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true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,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err="1">
                <a:latin typeface="Source Code Pro"/>
              </a:rPr>
              <a:t>var_dump</a:t>
            </a:r>
            <a:r>
              <a:rPr lang="en-US" altLang="en-US" sz="1600" dirty="0">
                <a:latin typeface="Source Code Pro"/>
              </a:rPr>
              <a:t>($options);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curl_setopt_array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($handle, $options);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curl_exec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Source Code Pro"/>
              </a:rPr>
              <a:t>($handle);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A26963-CC88-43B2-9D6F-2A7798EEB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477" y="3652908"/>
            <a:ext cx="5234125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array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00FF00"/>
                </a:highlight>
                <a:latin typeface="Source Code Pro"/>
              </a:rPr>
              <a:t>10002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string(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"https://example.com"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84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int(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19913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]=&gt; bool(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true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8DD8C3-ECE3-4FA3-971A-2EB945EB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818" y="789850"/>
            <a:ext cx="7151317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'CURLOPT_URL'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00FF00"/>
                </a:highlight>
                <a:latin typeface="Source Code Pro"/>
              </a:rPr>
              <a:t>10002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'CURLOPT_HTTP_VERSION'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84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'CURL_HTTP_VERSION_1_1'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'CURL_HTTP_VERSION_2_0'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define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'CURLOPT_RETURNTRANSFER'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19913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ECD573-1704-4FC1-AB0A-5D2D53E6CE06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54722-F832-4E1C-8F86-17E5A870EFC1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D8F8DB-ADA1-4F93-BCB9-0F8DA829E5AD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C94440-442D-4AB4-BAC0-8A5A8204C0D1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04039-AF94-4F68-985A-BA36789EB28D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C71E6-B2B2-4ED4-8460-E5B58D70C4C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CDC8C1-D273-45B3-AB00-250D8295574F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6C083-D4D8-424F-A1B3-A6A559DC1DD3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560328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137FA6-C318-4207-B756-BBBBF9FE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33" y="3244334"/>
            <a:ext cx="993573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curl_setopt(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CurlHandle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$handle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$option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mixed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$value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bool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39E1CC-FF41-43B6-B50B-049F3014160D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68824-6049-401B-98D4-8FA455727B78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36DE-098C-4B70-8731-8B7ECC566E1C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F6E98-BF22-4DF3-A596-7EC84EAD5F66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6023A-F3D6-40B6-AE5C-B0D99FBBCD06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1DB84-F21E-45A0-9CAD-A171E2CDD583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86D71-97EE-43FB-9CA2-38C5CA7A6E54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8BE61-CC93-425E-B4E5-FF5839177D91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39024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099A62F-191C-4004-8C14-E82E3CFC2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33" y="3244334"/>
            <a:ext cx="993573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curl_setopt(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CurlHandle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 $handle,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latin typeface="Source Code Pro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latin typeface="Source Code Pro"/>
              </a:rPr>
              <a:t>$option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mixed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$value) 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bool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{}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6F2B7-F965-471D-8B2E-2152F6FE1E8F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356C7-D678-4744-B50D-3D9627DE13F7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F80F3-E801-487E-B11C-1C3B97451D3E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4AFBD-4D33-4F98-8F29-5FE83BE7C43F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99DCE9-3E9D-4888-B44A-A84397BE0E96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F58B5-4185-4B67-B06A-25AE588DC123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A0622-9908-40D5-BF4C-DC8E4E4CE531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305D2-1363-44A4-B847-866128FBA60A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181536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85617-EE0D-4AB9-98F5-24CDBD922086}"/>
              </a:ext>
            </a:extLst>
          </p:cNvPr>
          <p:cNvSpPr txBox="1"/>
          <p:nvPr/>
        </p:nvSpPr>
        <p:spPr>
          <a:xfrm>
            <a:off x="0" y="1444227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PHP 8.1 Enums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40100-D0F9-4F58-A011-C7CA0CD606CA}"/>
              </a:ext>
            </a:extLst>
          </p:cNvPr>
          <p:cNvSpPr txBox="1"/>
          <p:nvPr/>
        </p:nvSpPr>
        <p:spPr>
          <a:xfrm>
            <a:off x="2687463" y="5044441"/>
            <a:ext cx="695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Ayesh Karunaratne | https://aye.sh/talk/midwest-php-2021-php-enums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B6E1EF-8041-4610-8D6F-33505E09F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0307" y="3019724"/>
            <a:ext cx="1733566" cy="154884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01D4037-8B5C-4AC0-80FD-5FB4BB16B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8129" y="3011741"/>
            <a:ext cx="1564810" cy="15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45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099A62F-191C-4004-8C14-E82E3CFC2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33" y="435821"/>
            <a:ext cx="993573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curl_setopt(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CurlHandle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 $handle,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latin typeface="Source Code Pro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latin typeface="Source Code Pro"/>
              </a:rPr>
              <a:t>$option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mixed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$value) 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bool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ource Code Pro"/>
              </a:rPr>
              <a:t>{}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6625EA-6E40-4AAF-BB01-3483F5221DF3}"/>
              </a:ext>
            </a:extLst>
          </p:cNvPr>
          <p:cNvGrpSpPr/>
          <p:nvPr/>
        </p:nvGrpSpPr>
        <p:grpSpPr>
          <a:xfrm>
            <a:off x="695243" y="3244334"/>
            <a:ext cx="8785575" cy="738664"/>
            <a:chOff x="695243" y="3059668"/>
            <a:chExt cx="8785575" cy="7386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18AD85C-3D55-4D60-B32B-597B169BE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243" y="3059668"/>
              <a:ext cx="6643165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curl_setopt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(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660000"/>
                  </a:solidFill>
                  <a:effectLst/>
                  <a:latin typeface="Source Code Pro"/>
                </a:rPr>
                <a:t>$handle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, 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Source Code Pro"/>
                </a:rPr>
                <a:t>10003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, </a:t>
              </a: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Source Code Pro"/>
                </a:rPr>
                <a:t>'https://example.com'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);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670BD2-5010-4D1D-8AED-3D9D88A4FACB}"/>
                </a:ext>
              </a:extLst>
            </p:cNvPr>
            <p:cNvSpPr txBox="1"/>
            <p:nvPr/>
          </p:nvSpPr>
          <p:spPr>
            <a:xfrm>
              <a:off x="936171" y="3429000"/>
              <a:ext cx="854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PHP Error:  curl_setopt(): Argument #2 ($option) is not a valid </a:t>
              </a:r>
              <a:r>
                <a:rPr lang="en-US" dirty="0" err="1">
                  <a:solidFill>
                    <a:srgbClr val="C00000"/>
                  </a:solidFill>
                </a:rPr>
                <a:t>cURL</a:t>
              </a:r>
              <a:r>
                <a:rPr lang="en-US" dirty="0">
                  <a:solidFill>
                    <a:srgbClr val="C00000"/>
                  </a:solidFill>
                </a:rPr>
                <a:t> option in … on line …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154524-0223-48EA-8BD9-8CE76FF32FC0}"/>
              </a:ext>
            </a:extLst>
          </p:cNvPr>
          <p:cNvGrpSpPr/>
          <p:nvPr/>
        </p:nvGrpSpPr>
        <p:grpSpPr>
          <a:xfrm>
            <a:off x="695244" y="2036020"/>
            <a:ext cx="6643165" cy="738664"/>
            <a:chOff x="695244" y="2036020"/>
            <a:chExt cx="6643165" cy="7386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DC6D63-2B46-4374-AF2A-23622AB19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244" y="2036020"/>
              <a:ext cx="6643165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curl_setopt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(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660000"/>
                  </a:solidFill>
                  <a:effectLst/>
                  <a:latin typeface="Source Code Pro"/>
                </a:rPr>
                <a:t>$handle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, 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Source Code Pro"/>
                </a:rPr>
                <a:t>10002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, </a:t>
              </a: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Source Code Pro"/>
                </a:rPr>
                <a:t>'https://example.com'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);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5B4DC9-62E2-424E-8E54-4379F46C034B}"/>
                </a:ext>
              </a:extLst>
            </p:cNvPr>
            <p:cNvSpPr txBox="1"/>
            <p:nvPr/>
          </p:nvSpPr>
          <p:spPr>
            <a:xfrm>
              <a:off x="936170" y="2405352"/>
              <a:ext cx="2590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Source Code Pro"/>
                </a:rPr>
                <a:t>10002 - CURLOPT_URL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387DD-005B-4C4E-83AD-EF14EF72EFAD}"/>
              </a:ext>
            </a:extLst>
          </p:cNvPr>
          <p:cNvGrpSpPr/>
          <p:nvPr/>
        </p:nvGrpSpPr>
        <p:grpSpPr>
          <a:xfrm>
            <a:off x="695243" y="4452648"/>
            <a:ext cx="6643165" cy="738664"/>
            <a:chOff x="695243" y="4452648"/>
            <a:chExt cx="6643165" cy="7386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1A04A1-DF9B-4FEB-9FF1-94F3064A2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243" y="4452648"/>
              <a:ext cx="6643165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curl_setopt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(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660000"/>
                  </a:solidFill>
                  <a:effectLst/>
                  <a:latin typeface="Source Code Pro"/>
                </a:rPr>
                <a:t>$handle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, 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Source Code Pro"/>
                </a:rPr>
                <a:t>10004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, </a:t>
              </a: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Source Code Pro"/>
                </a:rPr>
                <a:t>'https://example.com'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Source Code Pro"/>
                </a:rPr>
                <a:t>);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164A8D-105B-44B0-A57A-3333D1D5836D}"/>
                </a:ext>
              </a:extLst>
            </p:cNvPr>
            <p:cNvSpPr txBox="1"/>
            <p:nvPr/>
          </p:nvSpPr>
          <p:spPr>
            <a:xfrm>
              <a:off x="936170" y="4821980"/>
              <a:ext cx="284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Source Code Pro"/>
                </a:rPr>
                <a:t>10002 - CURLOPT_PROXY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523EA-717D-468D-B1F3-ECEC5C997747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543C68-8223-46E1-8F7A-5FD8E6F27865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B820DA-E70C-4831-AA43-D57377EFC885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86917E-C668-485E-8E59-6AAF68B0097D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E60951-B8CE-4D82-9533-E7D8B0FBDF38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E6A401-93CD-41DA-BFB9-2481AD8777CF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419FCD-79FD-483B-A23C-4C68D30C4276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35F8B-1857-45C9-923F-5A4ECB6065E2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357810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0DC29-23DE-4344-8323-CE7CB6D4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54" y="1536174"/>
            <a:ext cx="9700091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POST_STATUS_DRAFT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POST_STATUS_PENDING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POST_STATUS_RETURNED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POST_STATUS_PUBLISHED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string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872D3C-7F9A-4329-AF24-88B49757F417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2E837-C715-4A56-ACC3-FD814E82E265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EDA7A-8EB9-47CB-A548-C1094D061B70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A9D8D-BDB3-4FA3-8059-3F3650C8576A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155AAC-B3B7-48BB-B47F-71B9AA2512CE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EDEE30-DC39-4ACD-A6AC-3AB38806A28D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6D34C2-715A-48B3-BC95-37D46B24E030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D4C95-9BF8-4806-BB58-D7BEE13155F9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901622755"/>
      </p:ext>
    </p:extLst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0DC29-23DE-4344-8323-CE7CB6D4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54" y="511127"/>
            <a:ext cx="9700091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POST_STATUS_DRAFT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POST_STATUS_PENDING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POST_STATUS_RETURNED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POST_STATUS_PUBLISHED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string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24EF9-4283-446A-ACA0-77C27394E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54" y="5318956"/>
            <a:ext cx="912373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-&gt;updateStatus(\Post::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AE888-D261-41C3-8FE2-63B91B3CED4E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A3947-94B2-4C8A-9D81-3646E7A68839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08001-2D08-4F5E-93DD-B0CEABEB0B13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AA412-DDE7-4346-A87C-E54F70EE0E9D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9AC23-51F7-4F86-AF83-8173EC1B8BCE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815FE3-353E-48AA-9687-5BB242D49DC9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86361-F2BD-47EA-957C-9A9C1A1596CF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2B6A1-4825-4441-9F83-75F615281459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183712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0DC29-23DE-4344-8323-CE7CB6D4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54" y="511127"/>
            <a:ext cx="9700091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POST_STATUS_DRAFT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POST_STATUS_PENDING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POST_STATUS_RETURNED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Source Code Pro"/>
              </a:rPr>
              <a:t>'returned'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POST_STATUS_PUBLISHED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string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24EF9-4283-446A-ACA0-77C27394E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54" y="5318956"/>
            <a:ext cx="579197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Source Code Pro"/>
              </a:rPr>
              <a:t>'returned'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BA824-E97E-4A7F-963C-E3376CE3C820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3993A-7886-437A-BB9C-3B631071FAA5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E0ED6E-56D8-4216-888F-0C98F1B80AA0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56088E-C418-4DB4-9F80-A805233F5567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813D51-D080-42AF-B3DB-0185C3F17EF6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340135-3EAA-4B72-ADE8-6452A340CC9E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A8E60C-7CDD-493A-9F3E-5273E365958D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19765-0F41-4A02-B964-37B43DBA9910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3888508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0DC29-23DE-4344-8323-CE7CB6D4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54" y="511127"/>
            <a:ext cx="9700091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POST_STATUS_DRAFT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Source Code Pro"/>
              </a:rPr>
              <a:t>'draft'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POST_STATUS_PENDING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Source Code Pro"/>
              </a:rPr>
              <a:t>'pending'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POST_STATUS_RETURNED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Source Code Pro"/>
              </a:rPr>
              <a:t>'returned'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POST_STATUS_PUBLISHED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Source Code Pro"/>
              </a:rPr>
              <a:t>'published'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lang="en-US" altLang="en-US" sz="2400" b="1" dirty="0">
                <a:solidFill>
                  <a:srgbClr val="000080"/>
                </a:solidFill>
                <a:latin typeface="Source Code Pro"/>
              </a:rPr>
              <a:t>public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00"/>
                </a:highlight>
                <a:latin typeface="Source Code Pro"/>
              </a:rPr>
              <a:t>string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00"/>
                </a:highlight>
                <a:latin typeface="Source Code Pro"/>
              </a:rPr>
              <a:t>string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F24EF9-4283-446A-ACA0-77C27394E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54" y="5318956"/>
            <a:ext cx="579197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Source Code Pro"/>
              </a:rPr>
              <a:t>'returned'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C6B52-AAA3-452E-A370-EC9587091BAE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9F5220-781E-4CC0-B574-2BA0757BC5DE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79804-2AC4-46F7-951C-FA2BC60A5084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E066A-491A-490E-90B1-94730BAA43A3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C956FE-965A-43ED-A1F9-BEC2A2BA832C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5822C0-3B72-4ECE-94F4-DE7AABD7E3AF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75154-5BA7-4813-9966-976DAC617701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8DF00-F7EE-4E57-8BB1-C507C1607B36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356767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0DC29-23DE-4344-8323-CE7CB6D4A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954" y="1536174"/>
            <a:ext cx="9700091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POST_STATUS_DRAFT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POST_STATUS_PENDING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POST_STATUS_RETURNED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POST_STATUS_PUBLISHED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string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60B6C0-67C2-4F6F-937E-339B2CA9B5BF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F3718-408D-4AA7-AAE1-51D4241379B9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3B4DF-A014-412D-869A-44C2A79B1C03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58C39-63A6-4834-A03A-ABD0CA1B3870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18E56-55D4-4B9B-8839-A1BD5C8E9D97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C6B51-6189-4FD5-A8C2-B5A67BC31849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16C80E-96BB-4475-9493-874433EDE781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F3EBB-0B41-4783-8BD5-15E7743CDB36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2139671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B557CCC-3194-40E1-ACB8-E9DF3576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231" y="889843"/>
            <a:ext cx="7909538" cy="507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POST_STATUS_DRAFT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POST_STATUS_PENDING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POST_STATUS_RETURNED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POST_STATUS_PUBLISHED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public string 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POST_STATUS_DRAFT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POST_STATUS_PENDING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POST_STATUS_RETURNED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throw 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InvalidArgumentException(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'Invalid state'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Code Pro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933DC-AD03-436F-8D1F-16163CA19012}"/>
              </a:ext>
            </a:extLst>
          </p:cNvPr>
          <p:cNvSpPr/>
          <p:nvPr/>
        </p:nvSpPr>
        <p:spPr>
          <a:xfrm>
            <a:off x="5833068" y="6400800"/>
            <a:ext cx="908417" cy="457199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23794-BD6A-4B57-971C-BA29E722EB4A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7A5C8-45D7-4F07-8446-19CBB2236ADB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41808-D9F5-4837-83F9-EC717B82D5B8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319F50-115F-444C-BCF1-8E88BC948D76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5BC357-B18F-4CCC-886C-CB188315821E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DC97E7-FA91-4B8D-9300-51BC06BA4D6E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B543F-381F-4CC9-80AA-B03F7024390B}"/>
              </a:ext>
            </a:extLst>
          </p:cNvPr>
          <p:cNvSpPr txBox="1"/>
          <p:nvPr/>
        </p:nvSpPr>
        <p:spPr>
          <a:xfrm>
            <a:off x="0" y="6519446"/>
            <a:ext cx="200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Why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we need</a:t>
            </a:r>
            <a:r>
              <a:rPr lang="en-US" sz="1600" b="1" dirty="0">
                <a:latin typeface="Signika" panose="02010003020600000004" pitchFamily="2" charset="0"/>
              </a:rPr>
              <a:t> Enums</a:t>
            </a:r>
          </a:p>
        </p:txBody>
      </p:sp>
    </p:spTree>
    <p:extLst>
      <p:ext uri="{BB962C8B-B14F-4D97-AF65-F5344CB8AC3E}">
        <p14:creationId xmlns:p14="http://schemas.microsoft.com/office/powerpoint/2010/main" val="774977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6BD11-9A4E-460E-8966-F0E8CBADB106}"/>
              </a:ext>
            </a:extLst>
          </p:cNvPr>
          <p:cNvSpPr txBox="1"/>
          <p:nvPr/>
        </p:nvSpPr>
        <p:spPr>
          <a:xfrm>
            <a:off x="3160588" y="3013501"/>
            <a:ext cx="5870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How Enums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48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4132535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49291-9BEA-4598-A1DD-D9789253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615" y="2782669"/>
            <a:ext cx="3656770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626F4-20B1-4A38-9D1C-6E50087AE193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CDD6B-BF72-4415-AAFF-1F7812C774ED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46147-7868-4EB8-AED8-9A1437F26DF5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0AA86-E37D-4D38-BB33-5DEC2819CE15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F49C6-7214-45DA-A1A5-DDDCF10FADD6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52260B-6DF0-4491-B9B7-66FB98A43A5C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E079E-6865-4A8A-AF79-42A2DEFC4F01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495BC-848E-4274-9B49-C0838C595978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3275238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615" y="2182505"/>
            <a:ext cx="3656770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48C0D0-0E76-4456-B162-DFD6E5E6AA4A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74AB6-1167-4A03-BDAD-38EDF077CBAD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66D53-B541-4397-9ABB-E6B7A2A07317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598DE-B139-43FD-A009-2BC32BE9AC7A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B6AE8-9604-4A33-B485-E86D96F9AC85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D14D99-35FE-424E-A1A7-B2EB07401329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1886F-6085-4122-85E0-1071EDE31951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D209A-E99A-4992-9FFD-FD6EF9E8CB90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2460399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C637977-BF90-44E3-AE53-A863866C7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878" y="3194250"/>
            <a:ext cx="1861162" cy="1861162"/>
          </a:xfrm>
          <a:prstGeom prst="rect">
            <a:avLst/>
          </a:prstGeom>
          <a:ln>
            <a:noFill/>
          </a:ln>
          <a:effectLst>
            <a:outerShdw blurRad="139700" algn="tl" rotWithShape="0">
              <a:srgbClr val="000000">
                <a:alpha val="42000"/>
              </a:srgbClr>
            </a:outerShdw>
            <a:softEdge rad="25400"/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F2415CC-C628-44B0-AA8F-F48F1DE7C8F6}"/>
              </a:ext>
            </a:extLst>
          </p:cNvPr>
          <p:cNvGrpSpPr/>
          <p:nvPr/>
        </p:nvGrpSpPr>
        <p:grpSpPr>
          <a:xfrm>
            <a:off x="4825699" y="4148835"/>
            <a:ext cx="5112647" cy="400792"/>
            <a:chOff x="5639535" y="3846588"/>
            <a:chExt cx="5112647" cy="400792"/>
          </a:xfrm>
        </p:grpSpPr>
        <p:sp>
          <p:nvSpPr>
            <p:cNvPr id="23" name="Google Shape;168;p22">
              <a:extLst>
                <a:ext uri="{FF2B5EF4-FFF2-40B4-BE49-F238E27FC236}">
                  <a16:creationId xmlns:a16="http://schemas.microsoft.com/office/drawing/2014/main" id="{A652397E-461B-418D-907E-81661A1B1584}"/>
                </a:ext>
              </a:extLst>
            </p:cNvPr>
            <p:cNvSpPr txBox="1"/>
            <p:nvPr/>
          </p:nvSpPr>
          <p:spPr>
            <a:xfrm>
              <a:off x="5925482" y="3846588"/>
              <a:ext cx="48267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2000" dirty="0">
                  <a:solidFill>
                    <a:schemeClr val="bg1">
                      <a:lumMod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@</a:t>
              </a:r>
              <a:r>
                <a:rPr lang="en-US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Ayeshlive 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|</a:t>
              </a:r>
              <a:r>
                <a:rPr lang="en-US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@</a:t>
              </a:r>
              <a:r>
                <a:rPr lang="en-US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phpwch</a:t>
              </a:r>
              <a:endParaRPr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6D9F607-236E-4C4B-8A9C-0FE5272C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9535" y="3933854"/>
              <a:ext cx="313526" cy="31352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546B1A-9639-4DE7-8B88-F51AD3EB0A8F}"/>
              </a:ext>
            </a:extLst>
          </p:cNvPr>
          <p:cNvGrpSpPr/>
          <p:nvPr/>
        </p:nvGrpSpPr>
        <p:grpSpPr>
          <a:xfrm>
            <a:off x="4825699" y="3735710"/>
            <a:ext cx="6317515" cy="389121"/>
            <a:chOff x="5639535" y="2968820"/>
            <a:chExt cx="6317515" cy="389121"/>
          </a:xfrm>
        </p:grpSpPr>
        <p:sp>
          <p:nvSpPr>
            <p:cNvPr id="24" name="Google Shape;168;p22">
              <a:extLst>
                <a:ext uri="{FF2B5EF4-FFF2-40B4-BE49-F238E27FC236}">
                  <a16:creationId xmlns:a16="http://schemas.microsoft.com/office/drawing/2014/main" id="{F7CCC0D6-7F8B-400E-BD1C-BA0495810A15}"/>
                </a:ext>
              </a:extLst>
            </p:cNvPr>
            <p:cNvSpPr txBox="1"/>
            <p:nvPr/>
          </p:nvSpPr>
          <p:spPr>
            <a:xfrm>
              <a:off x="5953060" y="2968820"/>
              <a:ext cx="6003990" cy="313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https://aye.sh </a:t>
              </a:r>
              <a:r>
                <a:rPr lang="it" sz="2000" dirty="0">
                  <a:solidFill>
                    <a:schemeClr val="bg1">
                      <a:lumMod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|</a:t>
              </a:r>
              <a:r>
                <a:rPr lang="it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 https://php.watch</a:t>
              </a:r>
              <a:endParaRPr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52AE958-0A1A-4C2D-B665-BFAB6D3C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9535" y="3044416"/>
              <a:ext cx="313525" cy="313525"/>
            </a:xfrm>
            <a:prstGeom prst="rect">
              <a:avLst/>
            </a:prstGeom>
          </p:spPr>
        </p:pic>
      </p:grpSp>
      <p:sp>
        <p:nvSpPr>
          <p:cNvPr id="29" name="Google Shape;165;p22">
            <a:extLst>
              <a:ext uri="{FF2B5EF4-FFF2-40B4-BE49-F238E27FC236}">
                <a16:creationId xmlns:a16="http://schemas.microsoft.com/office/drawing/2014/main" id="{6218A969-1744-4230-86D5-1D0730F91C92}"/>
              </a:ext>
            </a:extLst>
          </p:cNvPr>
          <p:cNvSpPr txBox="1"/>
          <p:nvPr/>
        </p:nvSpPr>
        <p:spPr>
          <a:xfrm>
            <a:off x="4756505" y="1669257"/>
            <a:ext cx="5490414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Signika" panose="02010003020600000004" pitchFamily="2" charset="0"/>
                <a:ea typeface="Poppins"/>
                <a:cs typeface="Poppins"/>
                <a:sym typeface="Poppins"/>
              </a:rPr>
              <a:t>Ayesh Karunaratne</a:t>
            </a:r>
            <a:endParaRPr sz="2500" b="1" dirty="0">
              <a:solidFill>
                <a:srgbClr val="3D3D3D"/>
              </a:solidFill>
              <a:latin typeface="Signika" panose="02010003020600000004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166;p22">
            <a:extLst>
              <a:ext uri="{FF2B5EF4-FFF2-40B4-BE49-F238E27FC236}">
                <a16:creationId xmlns:a16="http://schemas.microsoft.com/office/drawing/2014/main" id="{BF5F6D47-3A44-422A-BD2D-04CE466B5D3C}"/>
              </a:ext>
            </a:extLst>
          </p:cNvPr>
          <p:cNvSpPr txBox="1"/>
          <p:nvPr/>
        </p:nvSpPr>
        <p:spPr>
          <a:xfrm>
            <a:off x="4756504" y="2226366"/>
            <a:ext cx="6363615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Freelance Software Developer, Security Researcher, Full-time traveler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6A9681-510E-416E-8C96-379728D233F1}"/>
              </a:ext>
            </a:extLst>
          </p:cNvPr>
          <p:cNvCxnSpPr/>
          <p:nvPr/>
        </p:nvCxnSpPr>
        <p:spPr>
          <a:xfrm>
            <a:off x="4847055" y="2207345"/>
            <a:ext cx="612648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149495-A811-4BAD-8CA1-72FD43CA6B85}"/>
              </a:ext>
            </a:extLst>
          </p:cNvPr>
          <p:cNvGrpSpPr/>
          <p:nvPr/>
        </p:nvGrpSpPr>
        <p:grpSpPr>
          <a:xfrm>
            <a:off x="4825699" y="4549627"/>
            <a:ext cx="5182934" cy="448986"/>
            <a:chOff x="5639535" y="4290547"/>
            <a:chExt cx="5182934" cy="44898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9698DB-C54D-4CBC-9D44-68D77FED4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639535" y="4383299"/>
              <a:ext cx="356234" cy="356234"/>
            </a:xfrm>
            <a:prstGeom prst="rect">
              <a:avLst/>
            </a:prstGeom>
          </p:spPr>
        </p:pic>
        <p:sp>
          <p:nvSpPr>
            <p:cNvPr id="37" name="Google Shape;168;p22">
              <a:extLst>
                <a:ext uri="{FF2B5EF4-FFF2-40B4-BE49-F238E27FC236}">
                  <a16:creationId xmlns:a16="http://schemas.microsoft.com/office/drawing/2014/main" id="{2BAEA231-857D-4CE0-889C-909B41AFC5D1}"/>
                </a:ext>
              </a:extLst>
            </p:cNvPr>
            <p:cNvSpPr txBox="1"/>
            <p:nvPr/>
          </p:nvSpPr>
          <p:spPr>
            <a:xfrm>
              <a:off x="5995769" y="4290547"/>
              <a:ext cx="48267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ayesh@aye.sh</a:t>
              </a:r>
              <a:endParaRPr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567144-671A-47FD-B99A-879214C3FC6C}"/>
              </a:ext>
            </a:extLst>
          </p:cNvPr>
          <p:cNvGrpSpPr/>
          <p:nvPr/>
        </p:nvGrpSpPr>
        <p:grpSpPr>
          <a:xfrm>
            <a:off x="4825699" y="3259066"/>
            <a:ext cx="5134003" cy="417309"/>
            <a:chOff x="5618179" y="2512306"/>
            <a:chExt cx="5134003" cy="417309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486D9C5F-9C38-43E9-929E-DD44A633A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8179" y="2573380"/>
              <a:ext cx="356235" cy="356235"/>
            </a:xfrm>
            <a:prstGeom prst="rect">
              <a:avLst/>
            </a:prstGeom>
          </p:spPr>
        </p:pic>
        <p:sp>
          <p:nvSpPr>
            <p:cNvPr id="34" name="Google Shape;168;p22">
              <a:extLst>
                <a:ext uri="{FF2B5EF4-FFF2-40B4-BE49-F238E27FC236}">
                  <a16:creationId xmlns:a16="http://schemas.microsoft.com/office/drawing/2014/main" id="{29B52E4E-5465-4644-93E5-03E0C3292752}"/>
                </a:ext>
              </a:extLst>
            </p:cNvPr>
            <p:cNvSpPr txBox="1"/>
            <p:nvPr/>
          </p:nvSpPr>
          <p:spPr>
            <a:xfrm>
              <a:off x="5925482" y="2512306"/>
              <a:ext cx="48267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Kandy, Sri Lanka  </a:t>
              </a:r>
              <a:r>
                <a:rPr lang="en-US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- Everywhere</a:t>
              </a:r>
              <a:endParaRPr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9566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872" y="474345"/>
            <a:ext cx="7909538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POST_STATUS_DRAFT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POST_STATUS_PENDING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POST_STATUS_RETURNED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POST_STATUS_PUBLISHED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string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POST_STATUS_DRAFT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POST_STATUS_PENDING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POST_STATUS_RETURNED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throw 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InvalidArgumentException(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'Invalid state'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88C0C-5751-433B-9CE6-55E04808D5B3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FCF66-992F-4383-99F4-908C8CD3A900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CBC7A-0350-46A5-A922-6DDFE53AFA5B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BE0E6-092C-42BA-AA74-EE4F96FA53E8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4D094E-462C-49EE-BE87-7B8B8177B5C3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32831-A485-4700-91FC-3CFBC884D323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539181-627D-4ACC-8186-A88F6B29E5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AB63C2-3356-4C59-A2AC-336493423ED2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FE37B3-416E-403B-980D-1866E2528B37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2009331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872" y="474345"/>
            <a:ext cx="7909538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string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POST_STATUS_DRAFT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POST_STATUS_PENDING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POST_STATUS_RETURNED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throw 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InvalidArgumentException(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'Invalid state'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DAFA73-AFB6-4876-87FD-9C957A85717B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D08B0-DC20-4A53-889C-E63F491510E4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0EAE6-5111-42BA-96BB-B02397BA3DE9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F344D-E854-4F2E-94DB-65B1E789DE95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AE01A1-1C94-48FB-9551-DA33DA421EEE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D9D430-6B8D-47AA-A51B-FB33A669D0FF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9C4B19-D598-441A-BF99-F754DD4BBE07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9AFE49-D488-4DEB-9049-59F44FD4BEEF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0127B7-4416-4C8B-B4E0-894062F06419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3364783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872" y="474346"/>
            <a:ext cx="7909538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endParaRPr kumimoji="0" lang="en-US" altLang="en-US" b="0" i="0" u="none" strike="sng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string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POST_STATUS_DRAFT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POST_STATUS_PENDING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POST_STATUS_RETURNED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throw 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InvalidArgumentException(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'Invalid state'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EC682-6465-4E67-B9C0-B4DBA03384EB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3E43A-EB3F-4F23-BF41-B81ED3B30C04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0DADD5-8E03-4D7D-8817-7157B035CC10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B2F466-3123-4093-A6FC-2944FC688E0B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723EC3-C569-48FF-9C11-5D709E44D7B0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B3A783-045F-4ABC-8ED3-C83F2416ACF7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FD7F3C-520E-42E5-B971-21024EFD5D65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31F702-A0E8-40EA-BE9E-562AD14FA4A6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FA71FF-2E95-4E24-9416-145D828C4679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80041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872" y="474346"/>
            <a:ext cx="7909538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POST_STATUS_DRAFT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POST_STATUS_PENDING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POST_STATUS_RETURNED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throw 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InvalidArgumentException(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'Invalid state'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CC6BC-978E-4A22-85D9-645EADFD498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C0CC3-8524-410B-B474-6FFC958C27D9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BC45A9-8488-4986-A6A6-FB7C48BCBB20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88E79F-2CAC-4C97-9676-9AE61B8DE26D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87CF7-985C-43E0-8BF7-5213E9961A1E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7B905-8A35-49D6-BB2F-B4C843E649B3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868B99-F1A2-417C-8C2E-617D333E57C0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5EFC53-57F0-44CD-B41B-34BD04520005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220F4D-3AD2-42B3-A8F8-E94B00635225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396219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872" y="474346"/>
            <a:ext cx="7909538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</a:t>
            </a:r>
            <a:r>
              <a:rPr kumimoji="0" lang="en-US" altLang="en-US" b="1" u="sng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PostStatuses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POST_STATUS_DRAFT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POST_STATUS_PENDING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POST_STATUS_RETURNED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&amp;&amp;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throw 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InvalidArgumentException(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'Invalid state'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90731-4482-4C94-ABFA-E7AD1A3F4D66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52FFB-84C2-4C73-90B8-FA0B0DA52766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E6FAE-040A-4B94-96AA-F534B8667285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8BDDA1-7012-4FDF-BC11-79DA2691218E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3BAE5-D28F-4126-B7B3-2595FDFD3016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62E33E-C22E-4CEF-92A3-FF727EDD28FD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F846D3-EBD7-43FD-AED9-101989E1E18A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4CC9CE-A046-4D2B-AAEC-2F8EE78529AA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EB43C0-724C-4703-8880-F3A5E156AEA0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552752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872" y="474347"/>
            <a:ext cx="7909538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PostStatuses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PostStatuses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if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(  $status 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&amp;&amp; $status 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&amp;&amp; $status 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&amp;&amp; $status !==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</a:t>
            </a:r>
            <a:b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throw 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InvalidArgumentException(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'Invalid state'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27AB6-1789-4106-917D-87EB25C498A5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A961A-15E4-41BB-9BC9-C6A659BCE5E5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A1BE4F-025E-4075-8045-69DC05A83C07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051FD8-E4C0-4BBA-BEAD-5FE9FD0381F1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CFBD18-65DF-4B7E-BA95-763600CEAB56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C07BA7-9355-49D2-9325-4D0CC1561452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9CE18-E8AA-4788-B24A-D82B34C1A37A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04FB13-89B9-40B5-8DFB-A32BC88447E2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2E7EAF-CEBB-4DF2-894D-CDFE25B1801D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2986946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872" y="474349"/>
            <a:ext cx="7909538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PostStatuses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PostStatuses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if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(  $status !==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</a:t>
            </a:r>
            <a:b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&amp;&amp; $status !==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</a:t>
            </a:r>
            <a:b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&amp;&amp; $status !==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</a:t>
            </a:r>
            <a:b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&amp;&amp; $status !==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</a:t>
            </a:r>
            <a:b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throw new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InvalidArgumentException(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'Invalid state'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POST_STATUS_PUBLISHED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2FC56-DBBC-4170-816C-93983AF495C7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E3DB2-6C0F-48A9-B7D0-AAEFD32C039C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039CC-957F-4362-A0AA-63774F21540E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4364A3-DEB5-4204-A724-2D8722B2BBFD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A80F13-EF2E-4E70-BBD6-9D4BA1454B4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83C907-BAAB-4126-8A9A-E8C61A2F7BBB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8ABFDB-AF1C-4430-BC72-990BA636CF5D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F08F51-77F5-4B4D-B51D-B447A6EC24A4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EE0C17-E861-477D-B116-7653D8E83BF8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388418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872" y="474349"/>
            <a:ext cx="7909538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public const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 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PostStatuses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PostStatuses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if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(  $status !==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POST_STATUS_DRAFT</a:t>
            </a:r>
            <a:b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&amp;&amp; $status !==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POST_STATUS_PENDING</a:t>
            </a:r>
            <a:b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&amp;&amp; $status !==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POST_STATUS_RETURNED</a:t>
            </a:r>
            <a:b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&amp;&amp; $status !==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POST_STATUS_PUBLISHED</a:t>
            </a:r>
            <a:br>
              <a:rPr kumimoji="0" lang="en-US" altLang="en-US" b="1" i="1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1" i="1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   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throw new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InvalidArgumentException(</a:t>
            </a:r>
            <a:r>
              <a:rPr kumimoji="0" lang="en-US" altLang="en-US" b="1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'Invalid state'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sng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(\PostStatuses::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highlight>
                  <a:srgbClr val="00FF00"/>
                </a:highlight>
                <a:latin typeface="Source Code Pro"/>
              </a:rPr>
              <a:t>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4E1BA-CF00-44AF-BE4F-43AED802DE52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4CF70-720D-42F0-B185-7DDB42FCE284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B9951-98C2-4CCC-B6CE-396FFBEF9BAB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1CD5B3-5E57-4DDB-8A8B-5FD4E982D9FA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98F84-8C4F-4EF1-99ED-B1C18C1AA47E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4C93B4-7D48-4166-9555-D46F226F32E9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C75E8C-CF8F-46F4-A378-46C2A69461C1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DC837D-CBB7-485A-8FAC-B97FFD1984AB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1B6116-D150-46C2-971E-9BE7FCBA90B3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582528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872" y="1997838"/>
            <a:ext cx="7909538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PostStatuses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PostStatuses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-&gt;updateStatus(\PostStatuses::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1CDB2-E030-45BD-9FCE-E566F47A3AE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CC6E8-4B29-41C1-8B19-891BEBC50DB0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C93C2-FB49-40C2-B4DC-0B7121B5B331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CEBEB-2F4A-45A9-A0D4-8EE5DB24BBEC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8B164-26FA-46E8-A7A4-25DA0FC82774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979F0-1DB3-4A37-A19A-327EA7FC7065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FFD29-3FA8-425A-B2CA-9425FFEC3278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3FD8FB-AACF-4194-AFD2-6772A54D87C0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05F30A-C6C6-4CB8-A76F-0C52E9F235D0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392141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F606AB-256B-4468-B34C-BF43AA0B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90" y="2367171"/>
            <a:ext cx="3139001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17FC33-8EF1-450B-9524-88E3D442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1937" y="1997838"/>
            <a:ext cx="7909538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PostStatuses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updateStatus(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PostStatuses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-&gt;updateStatus(\PostStatuses::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44825E-BA70-4BC7-878B-A8BE3FDF0CF9}"/>
              </a:ext>
            </a:extLst>
          </p:cNvPr>
          <p:cNvCxnSpPr>
            <a:cxnSpLocks/>
          </p:cNvCxnSpPr>
          <p:nvPr/>
        </p:nvCxnSpPr>
        <p:spPr>
          <a:xfrm>
            <a:off x="3482506" y="105410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F5EF1AE3-1986-4C75-BEFE-6147D164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203" y="1690061"/>
            <a:ext cx="7648248" cy="3477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function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setIsSponsored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bool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$sponsored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function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isSponsored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():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bool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setIsSponsored(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true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setIsSponsored(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false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5FA26-132B-4163-B370-04C35F3926BF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8EF71-383A-4B98-AEAB-620D6CD5F92C}"/>
              </a:ext>
            </a:extLst>
          </p:cNvPr>
          <p:cNvSpPr/>
          <p:nvPr/>
        </p:nvSpPr>
        <p:spPr>
          <a:xfrm>
            <a:off x="6741489" y="6400800"/>
            <a:ext cx="908417" cy="457199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4F8D7-E323-40C3-956E-F3AD26847774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553C8-44D9-44F4-8C55-AF748E9BB3D3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0392F-6E5A-4A99-824F-ED00B2ED4AA8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89B8EB-716B-4860-9420-F3B1470EA73C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6CE1F-99EF-488B-8BFD-05369AC6B6A0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2E0923-47A0-4FA5-861D-92E11D38121A}"/>
              </a:ext>
            </a:extLst>
          </p:cNvPr>
          <p:cNvSpPr txBox="1"/>
          <p:nvPr/>
        </p:nvSpPr>
        <p:spPr>
          <a:xfrm>
            <a:off x="0" y="6519444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How 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Can</a:t>
            </a:r>
            <a:r>
              <a:rPr lang="en-US" sz="1600" b="1" dirty="0">
                <a:latin typeface="Signika" panose="02010003020600000004" pitchFamily="2" charset="0"/>
              </a:rPr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3029979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85617-EE0D-4AB9-98F5-24CDBD922086}"/>
              </a:ext>
            </a:extLst>
          </p:cNvPr>
          <p:cNvSpPr txBox="1"/>
          <p:nvPr/>
        </p:nvSpPr>
        <p:spPr>
          <a:xfrm>
            <a:off x="1" y="2875002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PHP 8.1 Enums</a:t>
            </a:r>
          </a:p>
        </p:txBody>
      </p:sp>
    </p:spTree>
    <p:extLst>
      <p:ext uri="{BB962C8B-B14F-4D97-AF65-F5344CB8AC3E}">
        <p14:creationId xmlns:p14="http://schemas.microsoft.com/office/powerpoint/2010/main" val="4246249133"/>
      </p:ext>
    </p:extLst>
  </p:cSld>
  <p:clrMapOvr>
    <a:masterClrMapping/>
  </p:clrMapOvr>
  <p:transition>
    <p:pull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400800"/>
            <a:ext cx="908418" cy="457199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6BD11-9A4E-460E-8966-F0E8CBADB106}"/>
              </a:ext>
            </a:extLst>
          </p:cNvPr>
          <p:cNvSpPr txBox="1"/>
          <p:nvPr/>
        </p:nvSpPr>
        <p:spPr>
          <a:xfrm>
            <a:off x="3655279" y="3013501"/>
            <a:ext cx="4881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Enums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 in </a:t>
            </a:r>
            <a:r>
              <a:rPr lang="en-US" sz="4800" b="1" dirty="0">
                <a:latin typeface="Signika" panose="02010003020600000004" pitchFamily="2" charset="0"/>
              </a:rPr>
              <a:t>PHP 8.1</a:t>
            </a:r>
          </a:p>
        </p:txBody>
      </p:sp>
    </p:spTree>
    <p:extLst>
      <p:ext uri="{BB962C8B-B14F-4D97-AF65-F5344CB8AC3E}">
        <p14:creationId xmlns:p14="http://schemas.microsoft.com/office/powerpoint/2010/main" val="3273310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ABD636B-268F-440D-8983-EE4366E7F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699" y="2622064"/>
            <a:ext cx="2864887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14862-99A6-4935-A644-959DFF72D736}"/>
              </a:ext>
            </a:extLst>
          </p:cNvPr>
          <p:cNvSpPr txBox="1"/>
          <p:nvPr/>
        </p:nvSpPr>
        <p:spPr>
          <a:xfrm>
            <a:off x="4411885" y="208850"/>
            <a:ext cx="3368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lvetica" pitchFamily="2" charset="0"/>
              </a:rPr>
              <a:t>Unit Enums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0A8B44-AFED-497E-A60C-CC682A7933CF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F9060-CA5F-4ED8-B88F-62A89C5D9EB1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9EED1-01F2-4D20-B9B6-5E6EF6C69C57}"/>
              </a:ext>
            </a:extLst>
          </p:cNvPr>
          <p:cNvSpPr/>
          <p:nvPr/>
        </p:nvSpPr>
        <p:spPr>
          <a:xfrm>
            <a:off x="7649910" y="6400800"/>
            <a:ext cx="908418" cy="457199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33277-6654-4760-A4E5-9442D4D36AF5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C84E2-F647-4074-98A6-B43E427EF6A1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B54566-1C2F-4386-89B5-760C39967C7B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9B515B-DDAF-4E4C-875D-7ADAF6BDD8BA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67747-8ABD-498F-9DCF-70B51B74FB8D}"/>
              </a:ext>
            </a:extLst>
          </p:cNvPr>
          <p:cNvSpPr txBox="1"/>
          <p:nvPr/>
        </p:nvSpPr>
        <p:spPr>
          <a:xfrm>
            <a:off x="0" y="6519446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in</a:t>
            </a:r>
            <a:r>
              <a:rPr lang="en-US" sz="1600" b="1" dirty="0">
                <a:latin typeface="Signika" panose="02010003020600000004" pitchFamily="2" charset="0"/>
              </a:rPr>
              <a:t> PHP 8.1</a:t>
            </a:r>
          </a:p>
        </p:txBody>
      </p:sp>
    </p:spTree>
    <p:extLst>
      <p:ext uri="{BB962C8B-B14F-4D97-AF65-F5344CB8AC3E}">
        <p14:creationId xmlns:p14="http://schemas.microsoft.com/office/powerpoint/2010/main" val="4067987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ED599E9-1D87-451F-B0BD-F1FF1AD8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115" y="2618954"/>
            <a:ext cx="568617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implements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UnitEnum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EF103-906B-403D-993C-F7507D454DAF}"/>
              </a:ext>
            </a:extLst>
          </p:cNvPr>
          <p:cNvSpPr txBox="1"/>
          <p:nvPr/>
        </p:nvSpPr>
        <p:spPr>
          <a:xfrm>
            <a:off x="4411885" y="208850"/>
            <a:ext cx="3368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lvetica" pitchFamily="2" charset="0"/>
              </a:rPr>
              <a:t>Unit Enums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EF609B-F608-41B8-B770-8573E2BF895D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0304C-A6AF-4377-9BD1-73F27C145DB0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8A969-37F6-4A75-A031-0250EBB745BD}"/>
              </a:ext>
            </a:extLst>
          </p:cNvPr>
          <p:cNvSpPr/>
          <p:nvPr/>
        </p:nvSpPr>
        <p:spPr>
          <a:xfrm>
            <a:off x="7649910" y="6400800"/>
            <a:ext cx="908418" cy="457199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E3712A-4473-4899-BF05-BA8DBADEAF70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DF9E50-2FCA-49E7-AC4B-E4DA4C100CCF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4BC8C9-E3CC-44A2-A8B4-068B02582D12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8D7DCD-5766-4D23-A310-B24E3C748BAE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A141D5-A430-4979-BB8E-87F0114B9599}"/>
              </a:ext>
            </a:extLst>
          </p:cNvPr>
          <p:cNvSpPr txBox="1"/>
          <p:nvPr/>
        </p:nvSpPr>
        <p:spPr>
          <a:xfrm>
            <a:off x="0" y="6519446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in</a:t>
            </a:r>
            <a:r>
              <a:rPr lang="en-US" sz="1600" b="1" dirty="0">
                <a:latin typeface="Signika" panose="02010003020600000004" pitchFamily="2" charset="0"/>
              </a:rPr>
              <a:t> PHP 8.1</a:t>
            </a:r>
          </a:p>
        </p:txBody>
      </p:sp>
    </p:spTree>
    <p:extLst>
      <p:ext uri="{BB962C8B-B14F-4D97-AF65-F5344CB8AC3E}">
        <p14:creationId xmlns:p14="http://schemas.microsoft.com/office/powerpoint/2010/main" val="3592494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ED599E9-1D87-451F-B0BD-F1FF1AD8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115" y="2456394"/>
            <a:ext cx="568617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implements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UnitEnum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6DF02-69BF-4D62-8FAF-420A0D9D3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115" y="5218479"/>
            <a:ext cx="596830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interface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UnitEnum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static function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cases():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array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A8C07-3CD0-4C8F-96DB-D18C81B0672E}"/>
              </a:ext>
            </a:extLst>
          </p:cNvPr>
          <p:cNvSpPr txBox="1"/>
          <p:nvPr/>
        </p:nvSpPr>
        <p:spPr>
          <a:xfrm>
            <a:off x="4411885" y="208850"/>
            <a:ext cx="3368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lvetica" pitchFamily="2" charset="0"/>
              </a:rPr>
              <a:t>Unit Enums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A811A-DC34-468F-B8BA-773C00ADBCA1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38BC2-6C66-4D8F-B61E-37C3FA247702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FE44D-CA92-4016-B6CA-6638256FADBF}"/>
              </a:ext>
            </a:extLst>
          </p:cNvPr>
          <p:cNvSpPr/>
          <p:nvPr/>
        </p:nvSpPr>
        <p:spPr>
          <a:xfrm>
            <a:off x="7649910" y="6400800"/>
            <a:ext cx="908418" cy="457199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4383E-4255-4D62-8507-12AA5B9F64F6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952F27-7E62-4058-A153-3371380834BC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3CEFC-6387-438E-A8B0-66CD2C331C4F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FC25F7-21F7-41FC-93FA-451DA97E15D8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E5C5E-3197-47F1-B0E9-CEEA36A97BA5}"/>
              </a:ext>
            </a:extLst>
          </p:cNvPr>
          <p:cNvSpPr txBox="1"/>
          <p:nvPr/>
        </p:nvSpPr>
        <p:spPr>
          <a:xfrm>
            <a:off x="0" y="6519446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in</a:t>
            </a:r>
            <a:r>
              <a:rPr lang="en-US" sz="1600" b="1" dirty="0">
                <a:latin typeface="Signika" panose="02010003020600000004" pitchFamily="2" charset="0"/>
              </a:rPr>
              <a:t> PHP 8.1</a:t>
            </a:r>
          </a:p>
        </p:txBody>
      </p:sp>
    </p:spTree>
    <p:extLst>
      <p:ext uri="{BB962C8B-B14F-4D97-AF65-F5344CB8AC3E}">
        <p14:creationId xmlns:p14="http://schemas.microsoft.com/office/powerpoint/2010/main" val="2390924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ED599E9-1D87-451F-B0BD-F1FF1AD8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115" y="1703919"/>
            <a:ext cx="568617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implements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UnitEnum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6DF02-69BF-4D62-8FAF-420A0D9D3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115" y="4189779"/>
            <a:ext cx="596830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interface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UnitEnum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static function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cases():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array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28604-D2EE-4363-B366-5D3E1C58A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115" y="5690755"/>
            <a:ext cx="4557658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echo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PostStatuses::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name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"DRAFT"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4139E-83ED-4494-B9FE-67CCE704CC89}"/>
              </a:ext>
            </a:extLst>
          </p:cNvPr>
          <p:cNvSpPr txBox="1"/>
          <p:nvPr/>
        </p:nvSpPr>
        <p:spPr>
          <a:xfrm>
            <a:off x="4411885" y="208850"/>
            <a:ext cx="3368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lvetica" pitchFamily="2" charset="0"/>
              </a:rPr>
              <a:t>Unit Enums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466E5-00C8-483B-A10A-A5C7A4B50684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D5270-C3C0-4ABD-A6DD-79B177B7D2C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D34BA-0843-4C25-9451-8A20BB88E539}"/>
              </a:ext>
            </a:extLst>
          </p:cNvPr>
          <p:cNvSpPr/>
          <p:nvPr/>
        </p:nvSpPr>
        <p:spPr>
          <a:xfrm>
            <a:off x="7649910" y="6400800"/>
            <a:ext cx="908418" cy="457199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60AEA-8AA5-4FED-B308-D30167D33EAA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673149-72D8-493B-AB96-AAB0DB2942EC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D9A40B-F8DA-4E25-A9FD-365E8C264EF8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176C6E-443B-4A16-AF90-491E8C16C576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C1ECC9-E89D-4833-9397-3A5F3C078157}"/>
              </a:ext>
            </a:extLst>
          </p:cNvPr>
          <p:cNvSpPr txBox="1"/>
          <p:nvPr/>
        </p:nvSpPr>
        <p:spPr>
          <a:xfrm>
            <a:off x="0" y="6519446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in</a:t>
            </a:r>
            <a:r>
              <a:rPr lang="en-US" sz="1600" b="1" dirty="0">
                <a:latin typeface="Signika" panose="02010003020600000004" pitchFamily="2" charset="0"/>
              </a:rPr>
              <a:t> PHP 8.1</a:t>
            </a:r>
          </a:p>
        </p:txBody>
      </p:sp>
    </p:spTree>
    <p:extLst>
      <p:ext uri="{BB962C8B-B14F-4D97-AF65-F5344CB8AC3E}">
        <p14:creationId xmlns:p14="http://schemas.microsoft.com/office/powerpoint/2010/main" val="317272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EB4DC2-4094-4FA7-9E2D-4039F02E401A}"/>
              </a:ext>
            </a:extLst>
          </p:cNvPr>
          <p:cNvSpPr txBox="1"/>
          <p:nvPr/>
        </p:nvSpPr>
        <p:spPr>
          <a:xfrm>
            <a:off x="3822776" y="848544"/>
            <a:ext cx="4546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Backed Enums extend Unit Enums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1AE783-64A7-43CE-A9E5-618D3A33E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879" y="3218216"/>
            <a:ext cx="469872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557EC-E535-4AB0-928D-5DDE12A34506}"/>
              </a:ext>
            </a:extLst>
          </p:cNvPr>
          <p:cNvSpPr txBox="1"/>
          <p:nvPr/>
        </p:nvSpPr>
        <p:spPr>
          <a:xfrm>
            <a:off x="3931781" y="232991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lvetica" pitchFamily="2" charset="0"/>
              </a:rPr>
              <a:t>Backed Enums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8311CC-A1A2-4323-935E-DC79552E133E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B1825-FCB3-4227-B4A4-44B2D3FC6200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8975E4-AD79-4B7F-A0D6-C92A4B2FECA9}"/>
              </a:ext>
            </a:extLst>
          </p:cNvPr>
          <p:cNvSpPr/>
          <p:nvPr/>
        </p:nvSpPr>
        <p:spPr>
          <a:xfrm>
            <a:off x="7649910" y="6400800"/>
            <a:ext cx="908418" cy="457199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11C94-84E9-4E5A-B30F-33306AFBA0C7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8D9C1F-008E-4CF4-ABCF-490610F34CD0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08F270-F0B6-4461-9C24-8292D9EAB3A7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123767-49EB-4553-93EB-B962D2F93DC9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BF73B8-267B-46E6-BD11-DE47A2091E63}"/>
              </a:ext>
            </a:extLst>
          </p:cNvPr>
          <p:cNvSpPr txBox="1"/>
          <p:nvPr/>
        </p:nvSpPr>
        <p:spPr>
          <a:xfrm>
            <a:off x="0" y="6519446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in</a:t>
            </a:r>
            <a:r>
              <a:rPr lang="en-US" sz="1600" b="1" dirty="0">
                <a:latin typeface="Signika" panose="02010003020600000004" pitchFamily="2" charset="0"/>
              </a:rPr>
              <a:t> PHP 8.1</a:t>
            </a:r>
          </a:p>
        </p:txBody>
      </p:sp>
    </p:spTree>
    <p:extLst>
      <p:ext uri="{BB962C8B-B14F-4D97-AF65-F5344CB8AC3E}">
        <p14:creationId xmlns:p14="http://schemas.microsoft.com/office/powerpoint/2010/main" val="341039231"/>
      </p:ext>
    </p:extLst>
  </p:cSld>
  <p:clrMapOvr>
    <a:masterClrMapping/>
  </p:clrMapOvr>
  <p:transition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538589-2527-4F4E-9D37-47EC619B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879" y="3218216"/>
            <a:ext cx="7096815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implements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BackedEnum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2D73F-3B5E-47CA-9F05-7DC49311AE2C}"/>
              </a:ext>
            </a:extLst>
          </p:cNvPr>
          <p:cNvSpPr txBox="1"/>
          <p:nvPr/>
        </p:nvSpPr>
        <p:spPr>
          <a:xfrm>
            <a:off x="3822776" y="848544"/>
            <a:ext cx="4546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Backed Enums extend Unit Enums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C294B-A561-4186-BA3C-EEECAD67C527}"/>
              </a:ext>
            </a:extLst>
          </p:cNvPr>
          <p:cNvSpPr txBox="1"/>
          <p:nvPr/>
        </p:nvSpPr>
        <p:spPr>
          <a:xfrm>
            <a:off x="3931781" y="232991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lvetica" pitchFamily="2" charset="0"/>
              </a:rPr>
              <a:t>Backed Enums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9E3BC-BBDC-46FF-8161-CD8F698BF10E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2209DC-C5C5-4FED-804C-2A78DB600BCD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5AF0A-B3D3-43C7-86E5-37674391B8A4}"/>
              </a:ext>
            </a:extLst>
          </p:cNvPr>
          <p:cNvSpPr/>
          <p:nvPr/>
        </p:nvSpPr>
        <p:spPr>
          <a:xfrm>
            <a:off x="7649910" y="6400800"/>
            <a:ext cx="908418" cy="457199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CF85A-A734-4AA9-A2A6-661EF73A1ACE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6A6F3-BF05-4789-9D74-4FF0FCC1B769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101C9-1FE6-4E8D-9B0B-7EAE898A97C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DCDD0-B545-4AD3-B2D6-795C925BBF14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090C7-7656-4F1A-BDAB-A786A20FD367}"/>
              </a:ext>
            </a:extLst>
          </p:cNvPr>
          <p:cNvSpPr txBox="1"/>
          <p:nvPr/>
        </p:nvSpPr>
        <p:spPr>
          <a:xfrm>
            <a:off x="0" y="6519446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in</a:t>
            </a:r>
            <a:r>
              <a:rPr lang="en-US" sz="1600" b="1" dirty="0">
                <a:latin typeface="Signika" panose="02010003020600000004" pitchFamily="2" charset="0"/>
              </a:rPr>
              <a:t> PHP 8.1</a:t>
            </a:r>
          </a:p>
        </p:txBody>
      </p:sp>
    </p:spTree>
    <p:extLst>
      <p:ext uri="{BB962C8B-B14F-4D97-AF65-F5344CB8AC3E}">
        <p14:creationId xmlns:p14="http://schemas.microsoft.com/office/powerpoint/2010/main" val="161503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538589-2527-4F4E-9D37-47EC619B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879" y="1315121"/>
            <a:ext cx="7096815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implements 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Source Code Pro"/>
              </a:rPr>
              <a:t>BackedEnum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F05072-AD7E-45A9-A44E-3282E7D2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879" y="3449823"/>
            <a:ext cx="893065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interface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BackedEnum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extends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UnitEnum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static function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from(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|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$value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static function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try</a:t>
            </a:r>
            <a:r>
              <a:rPr lang="en-US" altLang="en-US" sz="2000" dirty="0">
                <a:solidFill>
                  <a:srgbClr val="000000"/>
                </a:solidFill>
                <a:latin typeface="Source Code Pro"/>
              </a:rPr>
              <a:t>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rom(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|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$value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?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681C0-3833-407B-B87C-27170C2319C9}"/>
              </a:ext>
            </a:extLst>
          </p:cNvPr>
          <p:cNvSpPr txBox="1"/>
          <p:nvPr/>
        </p:nvSpPr>
        <p:spPr>
          <a:xfrm>
            <a:off x="3822776" y="848544"/>
            <a:ext cx="4546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Backed Enums extend Unit Enums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69301-5A79-450A-8975-52A708104B9C}"/>
              </a:ext>
            </a:extLst>
          </p:cNvPr>
          <p:cNvSpPr txBox="1"/>
          <p:nvPr/>
        </p:nvSpPr>
        <p:spPr>
          <a:xfrm>
            <a:off x="3931781" y="232991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Helvetica" pitchFamily="2" charset="0"/>
              </a:rPr>
              <a:t>Backed Enums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6E52F6-3B40-45EC-81FB-DD83031BB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879" y="4905472"/>
            <a:ext cx="4698722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echo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PostStatuses::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name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"DRAFT“</a:t>
            </a: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b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echo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PostStatuses::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value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"draft"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5288B-9E52-474B-9163-87AAFAC72C7F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B24D53-02C8-4DB0-B324-7E401A18BFA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7A6639-D2A9-4D7F-9AAB-A5CDAEF73FBF}"/>
              </a:ext>
            </a:extLst>
          </p:cNvPr>
          <p:cNvSpPr/>
          <p:nvPr/>
        </p:nvSpPr>
        <p:spPr>
          <a:xfrm>
            <a:off x="7649910" y="6400800"/>
            <a:ext cx="908418" cy="457199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18ABA-696F-4EDD-A6CA-54CACE62EB24}"/>
              </a:ext>
            </a:extLst>
          </p:cNvPr>
          <p:cNvSpPr/>
          <p:nvPr/>
        </p:nvSpPr>
        <p:spPr>
          <a:xfrm>
            <a:off x="8558329" y="6652843"/>
            <a:ext cx="908419" cy="205157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CE595-128F-49F2-BA4B-83AEEECFADEA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5E4640-3AF9-4E11-BD65-7AD2BB2007F3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C585A4-0B81-40DD-B6BA-A202B9F641CC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B952DC-F22A-4D7E-B37A-B5F3C6413639}"/>
              </a:ext>
            </a:extLst>
          </p:cNvPr>
          <p:cNvSpPr txBox="1"/>
          <p:nvPr/>
        </p:nvSpPr>
        <p:spPr>
          <a:xfrm>
            <a:off x="0" y="6519446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in</a:t>
            </a:r>
            <a:r>
              <a:rPr lang="en-US" sz="1600" b="1" dirty="0">
                <a:latin typeface="Signika" panose="02010003020600000004" pitchFamily="2" charset="0"/>
              </a:rPr>
              <a:t> PHP 8.1</a:t>
            </a:r>
          </a:p>
        </p:txBody>
      </p:sp>
    </p:spTree>
    <p:extLst>
      <p:ext uri="{BB962C8B-B14F-4D97-AF65-F5344CB8AC3E}">
        <p14:creationId xmlns:p14="http://schemas.microsoft.com/office/powerpoint/2010/main" val="3632693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94672-EE46-43DE-B0F3-895C408CEBDD}"/>
              </a:ext>
            </a:extLst>
          </p:cNvPr>
          <p:cNvSpPr txBox="1"/>
          <p:nvPr/>
        </p:nvSpPr>
        <p:spPr>
          <a:xfrm>
            <a:off x="3780093" y="3013501"/>
            <a:ext cx="4631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Enum Semantics</a:t>
            </a:r>
          </a:p>
        </p:txBody>
      </p:sp>
    </p:spTree>
    <p:extLst>
      <p:ext uri="{BB962C8B-B14F-4D97-AF65-F5344CB8AC3E}">
        <p14:creationId xmlns:p14="http://schemas.microsoft.com/office/powerpoint/2010/main" val="193485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5D65B-F4CE-4843-B976-9DCF3CC00277}"/>
              </a:ext>
            </a:extLst>
          </p:cNvPr>
          <p:cNvSpPr txBox="1"/>
          <p:nvPr/>
        </p:nvSpPr>
        <p:spPr>
          <a:xfrm>
            <a:off x="5241439" y="1641901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Enum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04687-6CCF-4955-BF73-F30366FEC63E}"/>
              </a:ext>
            </a:extLst>
          </p:cNvPr>
          <p:cNvSpPr txBox="1"/>
          <p:nvPr/>
        </p:nvSpPr>
        <p:spPr>
          <a:xfrm>
            <a:off x="2582602" y="2724939"/>
            <a:ext cx="7026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Enumerated type that contains a fixed number of members.</a:t>
            </a:r>
          </a:p>
        </p:txBody>
      </p:sp>
    </p:spTree>
    <p:extLst>
      <p:ext uri="{BB962C8B-B14F-4D97-AF65-F5344CB8AC3E}">
        <p14:creationId xmlns:p14="http://schemas.microsoft.com/office/powerpoint/2010/main" val="4183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85617-EE0D-4AB9-98F5-24CDBD922086}"/>
              </a:ext>
            </a:extLst>
          </p:cNvPr>
          <p:cNvSpPr txBox="1"/>
          <p:nvPr/>
        </p:nvSpPr>
        <p:spPr>
          <a:xfrm>
            <a:off x="1" y="2875002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PHP 8.1 Enum</a:t>
            </a:r>
            <a:r>
              <a:rPr 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gnika" panose="02010003020600000004" pitchFamily="2" charset="0"/>
              </a:rPr>
              <a:t>eration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5359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5D65B-F4CE-4843-B976-9DCF3CC00277}"/>
              </a:ext>
            </a:extLst>
          </p:cNvPr>
          <p:cNvSpPr txBox="1"/>
          <p:nvPr/>
        </p:nvSpPr>
        <p:spPr>
          <a:xfrm>
            <a:off x="5241439" y="1641901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Enum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04687-6CCF-4955-BF73-F30366FEC63E}"/>
              </a:ext>
            </a:extLst>
          </p:cNvPr>
          <p:cNvSpPr txBox="1"/>
          <p:nvPr/>
        </p:nvSpPr>
        <p:spPr>
          <a:xfrm>
            <a:off x="2582602" y="2724939"/>
            <a:ext cx="7026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Enumerated </a:t>
            </a:r>
            <a:r>
              <a:rPr lang="en-US" sz="2200" b="1" u="sng" dirty="0"/>
              <a:t>type</a:t>
            </a:r>
            <a:r>
              <a:rPr lang="en-US" sz="2200" dirty="0"/>
              <a:t> that contains a fixed number of members.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A5881-5605-4339-9181-EB45CC0DEAE5}"/>
              </a:ext>
            </a:extLst>
          </p:cNvPr>
          <p:cNvSpPr txBox="1"/>
          <p:nvPr/>
        </p:nvSpPr>
        <p:spPr>
          <a:xfrm>
            <a:off x="0" y="34290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type that is supported as parameter, return, and property type in PHP, </a:t>
            </a:r>
          </a:p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type is enforced by PHP itself.</a:t>
            </a:r>
          </a:p>
        </p:txBody>
      </p:sp>
    </p:spTree>
    <p:extLst>
      <p:ext uri="{BB962C8B-B14F-4D97-AF65-F5344CB8AC3E}">
        <p14:creationId xmlns:p14="http://schemas.microsoft.com/office/powerpoint/2010/main" val="4116301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5D65B-F4CE-4843-B976-9DCF3CC00277}"/>
              </a:ext>
            </a:extLst>
          </p:cNvPr>
          <p:cNvSpPr txBox="1"/>
          <p:nvPr/>
        </p:nvSpPr>
        <p:spPr>
          <a:xfrm>
            <a:off x="5241439" y="1641901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Enum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04687-6CCF-4955-BF73-F30366FEC63E}"/>
              </a:ext>
            </a:extLst>
          </p:cNvPr>
          <p:cNvSpPr txBox="1"/>
          <p:nvPr/>
        </p:nvSpPr>
        <p:spPr>
          <a:xfrm>
            <a:off x="2582602" y="2724939"/>
            <a:ext cx="7026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Enumerated type that </a:t>
            </a:r>
            <a:r>
              <a:rPr lang="en-US" sz="2200" b="1" u="sng" dirty="0"/>
              <a:t>contains</a:t>
            </a:r>
            <a:r>
              <a:rPr lang="en-US" sz="2200" dirty="0"/>
              <a:t> a fixed number of members.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AEE7DB-5E98-4337-9802-69C26DB96B44}"/>
              </a:ext>
            </a:extLst>
          </p:cNvPr>
          <p:cNvSpPr txBox="1"/>
          <p:nvPr/>
        </p:nvSpPr>
        <p:spPr>
          <a:xfrm>
            <a:off x="0" y="342900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members are contained within a declared Enum.</a:t>
            </a:r>
          </a:p>
        </p:txBody>
      </p:sp>
    </p:spTree>
    <p:extLst>
      <p:ext uri="{BB962C8B-B14F-4D97-AF65-F5344CB8AC3E}">
        <p14:creationId xmlns:p14="http://schemas.microsoft.com/office/powerpoint/2010/main" val="226162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5D65B-F4CE-4843-B976-9DCF3CC00277}"/>
              </a:ext>
            </a:extLst>
          </p:cNvPr>
          <p:cNvSpPr txBox="1"/>
          <p:nvPr/>
        </p:nvSpPr>
        <p:spPr>
          <a:xfrm>
            <a:off x="5241439" y="1641901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Enum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04687-6CCF-4955-BF73-F30366FEC63E}"/>
              </a:ext>
            </a:extLst>
          </p:cNvPr>
          <p:cNvSpPr txBox="1"/>
          <p:nvPr/>
        </p:nvSpPr>
        <p:spPr>
          <a:xfrm>
            <a:off x="2582602" y="2724939"/>
            <a:ext cx="7026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Enumerated type that contains a </a:t>
            </a:r>
            <a:r>
              <a:rPr lang="en-US" sz="2200" b="1" u="sng" dirty="0"/>
              <a:t>fixed</a:t>
            </a:r>
            <a:r>
              <a:rPr lang="en-US" sz="2200" dirty="0"/>
              <a:t> number of members.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A1550-773A-40AF-A23D-332BC348C02D}"/>
              </a:ext>
            </a:extLst>
          </p:cNvPr>
          <p:cNvSpPr txBox="1"/>
          <p:nvPr/>
        </p:nvSpPr>
        <p:spPr>
          <a:xfrm>
            <a:off x="0" y="34290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Members of an Enum is fixed at the declaration time.</a:t>
            </a:r>
          </a:p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enumerated member is identical to the same member everywhere.</a:t>
            </a:r>
          </a:p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Enums must not contain state.</a:t>
            </a:r>
          </a:p>
        </p:txBody>
      </p:sp>
    </p:spTree>
    <p:extLst>
      <p:ext uri="{BB962C8B-B14F-4D97-AF65-F5344CB8AC3E}">
        <p14:creationId xmlns:p14="http://schemas.microsoft.com/office/powerpoint/2010/main" val="2261865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5D65B-F4CE-4843-B976-9DCF3CC00277}"/>
              </a:ext>
            </a:extLst>
          </p:cNvPr>
          <p:cNvSpPr txBox="1"/>
          <p:nvPr/>
        </p:nvSpPr>
        <p:spPr>
          <a:xfrm>
            <a:off x="568770" y="689401"/>
            <a:ext cx="381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Enumerated types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64DD3EC-39CA-44EA-8597-02047A63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84" y="2671971"/>
            <a:ext cx="2828018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Hearts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Clubs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Diamonds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2A66619-2BF2-4B30-961E-A13A13716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27" y="1643896"/>
            <a:ext cx="7492757" cy="1785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function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play_card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$suit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$card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{}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function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pick_a_suit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(): Suit 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return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Suit::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83B32-3F74-46BC-9B58-1AD2D3D08C89}"/>
              </a:ext>
            </a:extLst>
          </p:cNvPr>
          <p:cNvSpPr txBox="1"/>
          <p:nvPr/>
        </p:nvSpPr>
        <p:spPr>
          <a:xfrm>
            <a:off x="4198927" y="4453235"/>
            <a:ext cx="6108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play_card(Suit::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'A'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var_dump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(pick_a_suit());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enum(Suit::Spades)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39492"/>
      </p:ext>
    </p:extLst>
  </p:cSld>
  <p:clrMapOvr>
    <a:masterClrMapping/>
  </p:clrMapOvr>
  <p:transition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64DD3EC-39CA-44EA-8597-02047A63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84" y="2671971"/>
            <a:ext cx="2828018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Hearts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Clubs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Diamonds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2A66619-2BF2-4B30-961E-A13A13716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27" y="1651273"/>
            <a:ext cx="7492757" cy="1785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function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play_card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$suit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$card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{}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function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pick_a_suit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(): Suit 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return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Suit::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B5AB9-DE53-4BCE-89C5-1D8A2D0B4363}"/>
              </a:ext>
            </a:extLst>
          </p:cNvPr>
          <p:cNvSpPr txBox="1"/>
          <p:nvPr/>
        </p:nvSpPr>
        <p:spPr>
          <a:xfrm>
            <a:off x="4198927" y="3963509"/>
            <a:ext cx="614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play_card(Fruits::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Apple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play_card(Languages::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English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play_card(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'potato'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Code Pro"/>
              </a:rPr>
              <a:t>);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CA176A-EF94-415C-A10E-F072E51CB392}"/>
              </a:ext>
            </a:extLst>
          </p:cNvPr>
          <p:cNvSpPr txBox="1"/>
          <p:nvPr/>
        </p:nvSpPr>
        <p:spPr>
          <a:xfrm>
            <a:off x="4595556" y="4997488"/>
            <a:ext cx="6108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7C80"/>
                </a:highlight>
              </a:rPr>
              <a:t>Fatal error: Uncaught TypeError: play_card(): Argument #1 ($suit) must be of type Suit, string given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BA8CF-204A-492B-A0F7-627C21D6E9D0}"/>
              </a:ext>
            </a:extLst>
          </p:cNvPr>
          <p:cNvSpPr txBox="1"/>
          <p:nvPr/>
        </p:nvSpPr>
        <p:spPr>
          <a:xfrm>
            <a:off x="568770" y="689401"/>
            <a:ext cx="381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Enumerated types</a:t>
            </a:r>
          </a:p>
        </p:txBody>
      </p:sp>
    </p:spTree>
    <p:extLst>
      <p:ext uri="{BB962C8B-B14F-4D97-AF65-F5344CB8AC3E}">
        <p14:creationId xmlns:p14="http://schemas.microsoft.com/office/powerpoint/2010/main" val="3318918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64DD3EC-39CA-44EA-8597-02047A63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991" y="2684671"/>
            <a:ext cx="2828018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Hearts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Clubs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Diamonds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2287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Closed Set</a:t>
            </a:r>
          </a:p>
        </p:txBody>
      </p:sp>
    </p:spTree>
    <p:extLst>
      <p:ext uri="{BB962C8B-B14F-4D97-AF65-F5344CB8AC3E}">
        <p14:creationId xmlns:p14="http://schemas.microsoft.com/office/powerpoint/2010/main" val="1961837508"/>
      </p:ext>
    </p:extLst>
  </p:cSld>
  <p:clrMapOvr>
    <a:masterClrMapping/>
  </p:clrMapOvr>
  <p:transition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64DD3EC-39CA-44EA-8597-02047A63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991" y="2684671"/>
            <a:ext cx="2828018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Hearts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Clubs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Diamonds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Closed Set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FAC12FD-1819-43B2-BAAB-CAF4FB9AC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991" y="2253784"/>
            <a:ext cx="2983509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namespace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Foo\Bar;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64DD3EC-39CA-44EA-8597-02047A63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086" y="2367170"/>
            <a:ext cx="2828018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Hearts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Clubs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Diamonds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321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Fixed Members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E55B69A-DB1B-4748-A063-6147AAC1C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3556"/>
            <a:ext cx="469391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Suit::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=== Suit::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21112"/>
      </p:ext>
    </p:extLst>
  </p:cSld>
  <p:clrMapOvr>
    <a:masterClrMapping/>
  </p:clrMapOvr>
  <p:transition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64DD3EC-39CA-44EA-8597-02047A63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086" y="2367170"/>
            <a:ext cx="2828018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Hearts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Clubs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Diamonds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321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Fixed Members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562C5A1F-0F04-4393-9B5F-139DCFF88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779" y="2998113"/>
            <a:ext cx="516038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RussianSuit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extends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0D875C-1279-484B-BF61-719717B577CA}"/>
              </a:ext>
            </a:extLst>
          </p:cNvPr>
          <p:cNvSpPr txBox="1"/>
          <p:nvPr/>
        </p:nvSpPr>
        <p:spPr>
          <a:xfrm>
            <a:off x="5629091" y="3429000"/>
            <a:ext cx="6108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7C80"/>
                </a:highlight>
              </a:rPr>
              <a:t>Parse error: syntax error, unexpected token "extends", expecting "{"</a:t>
            </a:r>
          </a:p>
        </p:txBody>
      </p:sp>
    </p:spTree>
    <p:extLst>
      <p:ext uri="{BB962C8B-B14F-4D97-AF65-F5344CB8AC3E}">
        <p14:creationId xmlns:p14="http://schemas.microsoft.com/office/powerpoint/2010/main" val="1476727331"/>
      </p:ext>
    </p:extLst>
  </p:cSld>
  <p:clrMapOvr>
    <a:masterClrMapping/>
  </p:clrMapOvr>
  <p:transition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64DD3EC-39CA-44EA-8597-02047A63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154" y="1730463"/>
            <a:ext cx="3760966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Suit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Spades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Hearts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Clubs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Diamonds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dirty="0">
              <a:solidFill>
                <a:srgbClr val="000000"/>
              </a:solidFill>
              <a:latin typeface="Source Code Pr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80"/>
                </a:solidFill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$foo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321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Fixed Members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0D875C-1279-484B-BF61-719717B577CA}"/>
              </a:ext>
            </a:extLst>
          </p:cNvPr>
          <p:cNvSpPr txBox="1"/>
          <p:nvPr/>
        </p:nvSpPr>
        <p:spPr>
          <a:xfrm>
            <a:off x="4141347" y="4841052"/>
            <a:ext cx="610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7C80"/>
                </a:highlight>
              </a:rPr>
              <a:t>Fatal error: Enums may not include properties</a:t>
            </a:r>
          </a:p>
        </p:txBody>
      </p:sp>
    </p:spTree>
    <p:extLst>
      <p:ext uri="{BB962C8B-B14F-4D97-AF65-F5344CB8AC3E}">
        <p14:creationId xmlns:p14="http://schemas.microsoft.com/office/powerpoint/2010/main" val="3987615534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85617-EE0D-4AB9-98F5-24CDBD922086}"/>
              </a:ext>
            </a:extLst>
          </p:cNvPr>
          <p:cNvSpPr txBox="1"/>
          <p:nvPr/>
        </p:nvSpPr>
        <p:spPr>
          <a:xfrm>
            <a:off x="1" y="2875002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Signika" panose="02010003020600000004" pitchFamily="2" charset="0"/>
              </a:rPr>
              <a:t>PHP 8.1 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Enumerations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E1B687-DF5A-44B4-9C7F-CEA7689E5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65300" y="3429000"/>
            <a:ext cx="1219200" cy="1219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7F3CCA5-29B0-4BD1-8382-56E53CA08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5550" y="-1346200"/>
            <a:ext cx="1219200" cy="1219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F3F5EC0-4BBF-4A3E-9215-BB3FFCAA8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76150" y="177800"/>
            <a:ext cx="1219200" cy="1219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CBD35E4-2F5F-49FE-B458-8D620560E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91575" y="-1219200"/>
            <a:ext cx="1219200" cy="1219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6EFD9E-52BF-4FF1-A4CE-0D2AA9FC5D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0825" y="-1219200"/>
            <a:ext cx="1219200" cy="1219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1640F3A-4A03-4803-8C5C-89133F1BA4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333500" y="-1041400"/>
            <a:ext cx="1219200" cy="1219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452CCD7-DB75-4551-8671-6215239BFF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765300" y="1320800"/>
            <a:ext cx="1219200" cy="1219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DF0C545-D154-4F66-AE80-72057E55EC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943100" y="64135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726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Enums can have zero or more cases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D970CC0-6048-4584-B5B8-EFAAFC5A5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3158144"/>
            <a:ext cx="298350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ErrorStates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35254A-8DDF-4982-96C1-4F2CC3BA70F6}"/>
              </a:ext>
            </a:extLst>
          </p:cNvPr>
          <p:cNvSpPr txBox="1"/>
          <p:nvPr/>
        </p:nvSpPr>
        <p:spPr>
          <a:xfrm>
            <a:off x="6096000" y="2942701"/>
            <a:ext cx="6108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HTTPMethods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	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GET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	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54066"/>
      </p:ext>
    </p:extLst>
  </p:cSld>
  <p:clrMapOvr>
    <a:masterClrMapping/>
  </p:clrMapOvr>
  <p:transition spd="med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6663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Enums </a:t>
            </a:r>
            <a:r>
              <a:rPr lang="en-US" sz="3600" b="1" i="1" dirty="0">
                <a:latin typeface="Signika" panose="02010003020600000004" pitchFamily="2" charset="0"/>
              </a:rPr>
              <a:t>may</a:t>
            </a:r>
            <a:r>
              <a:rPr lang="en-US" sz="3600" b="1" dirty="0">
                <a:latin typeface="Signika" panose="02010003020600000004" pitchFamily="2" charset="0"/>
              </a:rPr>
              <a:t> have optional values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AB06A6F-86D7-402D-B722-0880C5A8E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517" y="2367171"/>
            <a:ext cx="3760966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Suit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Clubs 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'♣'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Diamonds 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'♦'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Hearts 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'♥'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Spades 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'♠'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52891"/>
      </p:ext>
    </p:extLst>
  </p:cSld>
  <p:clrMapOvr>
    <a:masterClrMapping/>
  </p:clrMapOvr>
  <p:transition spd="med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9467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Backed Enums </a:t>
            </a:r>
            <a:r>
              <a:rPr lang="en-US" sz="3600" b="1" i="1" dirty="0">
                <a:latin typeface="Signika" panose="02010003020600000004" pitchFamily="2" charset="0"/>
              </a:rPr>
              <a:t>must</a:t>
            </a:r>
            <a:r>
              <a:rPr lang="en-US" sz="3600" b="1" dirty="0">
                <a:latin typeface="Signika" panose="02010003020600000004" pitchFamily="2" charset="0"/>
              </a:rPr>
              <a:t> assign values for all cases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89FA262-1C13-435F-9AA4-C6227D2E6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81" y="2705725"/>
            <a:ext cx="4227439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HTTPMethods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GET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POST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C1826B-B61B-454A-A6BC-30372A346A82}"/>
              </a:ext>
            </a:extLst>
          </p:cNvPr>
          <p:cNvSpPr txBox="1"/>
          <p:nvPr/>
        </p:nvSpPr>
        <p:spPr>
          <a:xfrm>
            <a:off x="2524125" y="4404316"/>
            <a:ext cx="714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7C80"/>
                </a:highlight>
              </a:rPr>
              <a:t>Fatal error: Case GET of backed enum HTTPMethods must have a value</a:t>
            </a:r>
          </a:p>
        </p:txBody>
      </p:sp>
    </p:spTree>
    <p:extLst>
      <p:ext uri="{BB962C8B-B14F-4D97-AF65-F5344CB8AC3E}">
        <p14:creationId xmlns:p14="http://schemas.microsoft.com/office/powerpoint/2010/main" val="298979776"/>
      </p:ext>
    </p:extLst>
  </p:cSld>
  <p:clrMapOvr>
    <a:masterClrMapping/>
  </p:clrMapOvr>
  <p:transition spd="med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8009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Enum cases and values </a:t>
            </a:r>
            <a:r>
              <a:rPr lang="en-US" sz="3600" b="1" i="1" dirty="0">
                <a:latin typeface="Signika" panose="02010003020600000004" pitchFamily="2" charset="0"/>
              </a:rPr>
              <a:t>must</a:t>
            </a:r>
            <a:r>
              <a:rPr lang="en-US" sz="3600" b="1" dirty="0">
                <a:latin typeface="Signika" panose="02010003020600000004" pitchFamily="2" charset="0"/>
              </a:rPr>
              <a:t> be unique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C1826B-B61B-454A-A6BC-30372A346A82}"/>
              </a:ext>
            </a:extLst>
          </p:cNvPr>
          <p:cNvSpPr txBox="1"/>
          <p:nvPr/>
        </p:nvSpPr>
        <p:spPr>
          <a:xfrm>
            <a:off x="1468369" y="4366216"/>
            <a:ext cx="347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7C80"/>
                </a:highlight>
              </a:rPr>
              <a:t>Fatal error: Cannot redefine class constant Test::FOO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550FC13-8764-4C24-A501-3C9A9B58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2705725"/>
            <a:ext cx="2050561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Test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FOO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FOO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B057F8C-0920-4909-B5EB-C5DA117D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292" y="2705725"/>
            <a:ext cx="3294492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Test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FOO 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'baz'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BAR 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'baz'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C9A3E-A5AD-4351-9076-7C2AE0779A54}"/>
              </a:ext>
            </a:extLst>
          </p:cNvPr>
          <p:cNvSpPr txBox="1"/>
          <p:nvPr/>
        </p:nvSpPr>
        <p:spPr>
          <a:xfrm>
            <a:off x="6903235" y="4366215"/>
            <a:ext cx="347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7C80"/>
                </a:highlight>
              </a:rPr>
              <a:t>Fatal error: Duplicate value in enum Test for cases FOO and BAR</a:t>
            </a:r>
          </a:p>
        </p:txBody>
      </p:sp>
    </p:spTree>
    <p:extLst>
      <p:ext uri="{BB962C8B-B14F-4D97-AF65-F5344CB8AC3E}">
        <p14:creationId xmlns:p14="http://schemas.microsoft.com/office/powerpoint/2010/main" val="817387543"/>
      </p:ext>
    </p:extLst>
  </p:cSld>
  <p:clrMapOvr>
    <a:masterClrMapping/>
  </p:clrMapOvr>
  <p:transition spd="med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400801"/>
            <a:ext cx="908419" cy="457200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671D1-85E6-4DDF-9B06-0F4A775E6052}"/>
              </a:ext>
            </a:extLst>
          </p:cNvPr>
          <p:cNvSpPr txBox="1"/>
          <p:nvPr/>
        </p:nvSpPr>
        <p:spPr>
          <a:xfrm>
            <a:off x="0" y="6519444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Enum Semantics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94C7D-D436-4481-89C8-A12A2B5CD1F7}"/>
              </a:ext>
            </a:extLst>
          </p:cNvPr>
          <p:cNvSpPr txBox="1"/>
          <p:nvPr/>
        </p:nvSpPr>
        <p:spPr>
          <a:xfrm>
            <a:off x="568770" y="689401"/>
            <a:ext cx="345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Class Semantics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D0D14F3-6A1C-4F78-A27A-4F61D448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218" y="1166843"/>
            <a:ext cx="6769802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namespace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Foo\Bar;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1" u="none" strike="noStrike" cap="none" normalizeH="0" baseline="0" dirty="0">
              <a:ln>
                <a:noFill/>
              </a:ln>
              <a:solidFill>
                <a:srgbClr val="660E7A"/>
              </a:solidFill>
              <a:effectLst/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PostStatuses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string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implements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EntityStatues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000080"/>
              </a:solidFill>
              <a:effectLst/>
              <a:latin typeface="Source Code Pr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  use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TestTrait;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'published’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Source Code Pr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   public static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showOff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echo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__CLASS__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.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static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::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 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C1A32-8C33-4E93-8831-38CC1D8722F7}"/>
              </a:ext>
            </a:extLst>
          </p:cNvPr>
          <p:cNvSpPr txBox="1"/>
          <p:nvPr/>
        </p:nvSpPr>
        <p:spPr>
          <a:xfrm>
            <a:off x="568770" y="2536448"/>
            <a:ext cx="34676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Supports namespaces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Supports traits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Supports autoloading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Supports magic constants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Supports </a:t>
            </a:r>
            <a:r>
              <a:rPr lang="en-US" sz="2200" dirty="0">
                <a:latin typeface="Source Code Pro"/>
              </a:rPr>
              <a:t>instanceof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Source Code Pro"/>
              </a:rPr>
              <a:t>Supports methods</a:t>
            </a:r>
          </a:p>
        </p:txBody>
      </p:sp>
    </p:spTree>
    <p:extLst>
      <p:ext uri="{BB962C8B-B14F-4D97-AF65-F5344CB8AC3E}">
        <p14:creationId xmlns:p14="http://schemas.microsoft.com/office/powerpoint/2010/main" val="42656750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94672-EE46-43DE-B0F3-895C408CEBDD}"/>
              </a:ext>
            </a:extLst>
          </p:cNvPr>
          <p:cNvSpPr txBox="1"/>
          <p:nvPr/>
        </p:nvSpPr>
        <p:spPr>
          <a:xfrm>
            <a:off x="3834822" y="3013501"/>
            <a:ext cx="4522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Usage Examples</a:t>
            </a:r>
          </a:p>
        </p:txBody>
      </p:sp>
    </p:spTree>
    <p:extLst>
      <p:ext uri="{BB962C8B-B14F-4D97-AF65-F5344CB8AC3E}">
        <p14:creationId xmlns:p14="http://schemas.microsoft.com/office/powerpoint/2010/main" val="1096558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639" y="2459504"/>
            <a:ext cx="4698722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89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39" y="2491770"/>
            <a:ext cx="377539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41AD5F-162B-49D3-97AB-22E5E165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961" y="1720840"/>
            <a:ext cx="4237057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int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string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$title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PostStatuses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__construct(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$title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...</a:t>
            </a:r>
            <a:b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39" y="2491770"/>
            <a:ext cx="377539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41AD5F-162B-49D3-97AB-22E5E165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462" y="1720838"/>
            <a:ext cx="4237057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int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string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$title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__construct(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$title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...</a:t>
            </a:r>
            <a:b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2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39" y="2491770"/>
            <a:ext cx="377539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41AD5F-162B-49D3-97AB-22E5E165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462" y="612844"/>
            <a:ext cx="7909538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int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string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$title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__construct(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$id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$title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...</a:t>
            </a:r>
            <a:b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getStatus():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{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return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39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85617-EE0D-4AB9-98F5-24CDBD922086}"/>
              </a:ext>
            </a:extLst>
          </p:cNvPr>
          <p:cNvSpPr txBox="1"/>
          <p:nvPr/>
        </p:nvSpPr>
        <p:spPr>
          <a:xfrm>
            <a:off x="1" y="2875002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Signika" panose="02010003020600000004" pitchFamily="2" charset="0"/>
              </a:rPr>
              <a:t>PHP 8.1 </a:t>
            </a:r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Enumerations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E1B687-DF5A-44B4-9C7F-CEA7689E5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6566" y="4318000"/>
            <a:ext cx="1219200" cy="1219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7F3CCA5-29B0-4BD1-8382-56E53CA08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0695" y="4318000"/>
            <a:ext cx="1219200" cy="1219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F3F5EC0-4BBF-4A3E-9215-BB3FFCAA8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8308" y="4318000"/>
            <a:ext cx="1219200" cy="1219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CBD35E4-2F5F-49FE-B458-8D620560E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8950" y="4254500"/>
            <a:ext cx="1219200" cy="1219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6EFD9E-52BF-4FF1-A4CE-0D2AA9FC5D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2437" y="4318000"/>
            <a:ext cx="1219200" cy="1219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1640F3A-4A03-4803-8C5C-89133F1BA4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050" y="4318000"/>
            <a:ext cx="1219200" cy="1219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452CCD7-DB75-4551-8671-6215239BFF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84824" y="4318000"/>
            <a:ext cx="1219200" cy="1219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DF0C545-D154-4F66-AE80-72057E55EC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64179" y="4318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743530"/>
            <a:ext cx="290335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41AD5F-162B-49D3-97AB-22E5E165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2437874"/>
            <a:ext cx="5367175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int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string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$title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__construct(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$title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...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0000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getStatus():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return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3B7FE-03A6-4A05-BF52-906CE4BF8D98}"/>
              </a:ext>
            </a:extLst>
          </p:cNvPr>
          <p:cNvCxnSpPr>
            <a:cxnSpLocks/>
          </p:cNvCxnSpPr>
          <p:nvPr/>
        </p:nvCxnSpPr>
        <p:spPr>
          <a:xfrm>
            <a:off x="5833068" y="83185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>
            <a:extLst>
              <a:ext uri="{FF2B5EF4-FFF2-40B4-BE49-F238E27FC236}">
                <a16:creationId xmlns:a16="http://schemas.microsoft.com/office/drawing/2014/main" id="{C488867D-5C2B-4C14-BF72-9EADFDE0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276" y="2028616"/>
            <a:ext cx="5315879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$pdo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-&gt;prepare(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SELECT * 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FROM posts 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WHERE post_status=?"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-&gt;execute([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PostStatuses::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value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-&gt;fetch();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54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743530"/>
            <a:ext cx="290335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41AD5F-162B-49D3-97AB-22E5E165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2437874"/>
            <a:ext cx="5367175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int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string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$title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__construct(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$title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...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0000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getStatus():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return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3B7FE-03A6-4A05-BF52-906CE4BF8D98}"/>
              </a:ext>
            </a:extLst>
          </p:cNvPr>
          <p:cNvCxnSpPr>
            <a:cxnSpLocks/>
          </p:cNvCxnSpPr>
          <p:nvPr/>
        </p:nvCxnSpPr>
        <p:spPr>
          <a:xfrm>
            <a:off x="5833068" y="83185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>
            <a:extLst>
              <a:ext uri="{FF2B5EF4-FFF2-40B4-BE49-F238E27FC236}">
                <a16:creationId xmlns:a16="http://schemas.microsoft.com/office/drawing/2014/main" id="{C488867D-5C2B-4C14-BF72-9EADFDE0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276" y="2028616"/>
            <a:ext cx="5315879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$pdo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-&gt;prepare(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SELECT * 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FROM posts 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WHERE post_status=?"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-&gt;execute([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PostStatuses::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highlight>
                  <a:srgbClr val="00FF00"/>
                </a:highlight>
                <a:latin typeface="Source Code Pro"/>
              </a:rPr>
              <a:t>PUBLISHED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-&gt;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highlight>
                  <a:srgbClr val="00FF00"/>
                </a:highlight>
                <a:latin typeface="Source Code Pro"/>
              </a:rPr>
              <a:t>value</a:t>
            </a:r>
            <a:b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-&gt;fetch();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6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743530"/>
            <a:ext cx="290335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41AD5F-162B-49D3-97AB-22E5E165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2437874"/>
            <a:ext cx="5367175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int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string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$title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__construct(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$title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...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0000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getStatus():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return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0D09B93-520E-4227-B4FF-CA95B8DC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927" y="1859339"/>
            <a:ext cx="6009979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$sql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INSERT INTO 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    posts (id, title, post_status) 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 VALUES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     (:id, :title, :post_status)"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$pdo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-&gt;prepare(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$sql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-&gt;execute([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'id'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-&gt;getId(),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'title'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-&gt;getTitle(),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'post_status'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-&gt;getStatus()-&gt;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value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3B7FE-03A6-4A05-BF52-906CE4BF8D98}"/>
              </a:ext>
            </a:extLst>
          </p:cNvPr>
          <p:cNvCxnSpPr>
            <a:cxnSpLocks/>
          </p:cNvCxnSpPr>
          <p:nvPr/>
        </p:nvCxnSpPr>
        <p:spPr>
          <a:xfrm>
            <a:off x="5833068" y="83185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29891"/>
      </p:ext>
    </p:extLst>
  </p:cSld>
  <p:clrMapOvr>
    <a:masterClrMapping/>
  </p:clrMapOvr>
  <p:transition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743530"/>
            <a:ext cx="290335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41AD5F-162B-49D3-97AB-22E5E165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2437874"/>
            <a:ext cx="5367175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int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string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$title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__construct(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$title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...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0000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getStatus():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return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0D09B93-520E-4227-B4FF-CA95B8DC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927" y="1859339"/>
            <a:ext cx="6009979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$sql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"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INSERT INTO 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    posts (id, title, post_status) 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 VALUES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        (:id, :title, :post_status)"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$pdo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-&gt;prepare(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$sql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$stmt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-&gt;execute([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'id'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-&gt;getId(),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'title'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-&gt;getTitle(),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'post_status'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highlight>
                  <a:srgbClr val="00FF00"/>
                </a:highlight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-&gt;getStatus()-&gt;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highlight>
                  <a:srgbClr val="00FF00"/>
                </a:highlight>
                <a:latin typeface="Source Code Pro"/>
              </a:rPr>
              <a:t>value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3B7FE-03A6-4A05-BF52-906CE4BF8D98}"/>
              </a:ext>
            </a:extLst>
          </p:cNvPr>
          <p:cNvCxnSpPr>
            <a:cxnSpLocks/>
          </p:cNvCxnSpPr>
          <p:nvPr/>
        </p:nvCxnSpPr>
        <p:spPr>
          <a:xfrm>
            <a:off x="5833068" y="83185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180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743530"/>
            <a:ext cx="290335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41AD5F-162B-49D3-97AB-22E5E165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2437874"/>
            <a:ext cx="5367175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int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string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$title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__construct(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$title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...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0000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getStatus():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return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3B7FE-03A6-4A05-BF52-906CE4BF8D98}"/>
              </a:ext>
            </a:extLst>
          </p:cNvPr>
          <p:cNvCxnSpPr>
            <a:cxnSpLocks/>
          </p:cNvCxnSpPr>
          <p:nvPr/>
        </p:nvCxnSpPr>
        <p:spPr>
          <a:xfrm>
            <a:off x="5833068" y="83185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D3F7EC79-CF86-4B53-BFA1-B1DD46FF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43841"/>
            <a:ext cx="5883342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$result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[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'id'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42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'title'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'PHP Enums'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'post_status'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$result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[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$result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[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'title'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PostStatuses::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$result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[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'post_status'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14411"/>
      </p:ext>
    </p:extLst>
  </p:cSld>
  <p:clrMapOvr>
    <a:masterClrMapping/>
  </p:clrMapOvr>
  <p:transition>
    <p:push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400799"/>
            <a:ext cx="908417" cy="457200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6"/>
            <a:ext cx="908417" cy="20515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BD4A-B1EE-4260-B548-4280C1668F16}"/>
              </a:ext>
            </a:extLst>
          </p:cNvPr>
          <p:cNvSpPr txBox="1"/>
          <p:nvPr/>
        </p:nvSpPr>
        <p:spPr>
          <a:xfrm>
            <a:off x="0" y="6519446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F03A3D-B73A-4218-BB5B-82A8808C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743530"/>
            <a:ext cx="290335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enum PostStatuses: 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DRAFT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PENDING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'pending’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RETURNED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case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PUBLISHED =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41AD5F-162B-49D3-97AB-22E5E165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4" y="2437874"/>
            <a:ext cx="5367175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int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string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$title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__construct(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int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$id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string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$title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// ...</a:t>
            </a:r>
            <a:b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</a:b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0000"/>
              </a:solidFill>
              <a:latin typeface="Source Code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updateStatus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):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void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public function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getStatus():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{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  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return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$this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status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}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3B7FE-03A6-4A05-BF52-906CE4BF8D98}"/>
              </a:ext>
            </a:extLst>
          </p:cNvPr>
          <p:cNvCxnSpPr>
            <a:cxnSpLocks/>
          </p:cNvCxnSpPr>
          <p:nvPr/>
        </p:nvCxnSpPr>
        <p:spPr>
          <a:xfrm>
            <a:off x="5833068" y="831850"/>
            <a:ext cx="0" cy="5194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D3F7EC79-CF86-4B53-BFA1-B1DD46FF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43841"/>
            <a:ext cx="5883342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$result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[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'id'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Source Code Pro"/>
              </a:rPr>
              <a:t>42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'title'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'PHP Enums'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'post_status'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=&gt;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new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Post(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$result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[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'id'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],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$result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[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'title'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]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Source Code Pro"/>
              </a:rPr>
              <a:t>$post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-&gt;updateStatus(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PostStatuses::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from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highlight>
                  <a:srgbClr val="00FF00"/>
                </a:highlight>
                <a:latin typeface="Source Code Pro"/>
              </a:rPr>
              <a:t>$result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[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00FF00"/>
                </a:highlight>
                <a:latin typeface="Source Code Pro"/>
              </a:rPr>
              <a:t>'post_status'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Source Code Pro"/>
              </a:rPr>
              <a:t>])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);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85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400800"/>
            <a:ext cx="908417" cy="45720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94672-EE46-43DE-B0F3-895C408CEBDD}"/>
              </a:ext>
            </a:extLst>
          </p:cNvPr>
          <p:cNvSpPr txBox="1"/>
          <p:nvPr/>
        </p:nvSpPr>
        <p:spPr>
          <a:xfrm>
            <a:off x="2854519" y="3013501"/>
            <a:ext cx="6482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Trying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Signika" panose="02010003020600000004" pitchFamily="2" charset="0"/>
              </a:rPr>
              <a:t>out</a:t>
            </a:r>
            <a:r>
              <a:rPr lang="en-US" sz="4800" b="1" dirty="0">
                <a:latin typeface="Signika" panose="02010003020600000004" pitchFamily="2" charset="0"/>
              </a:rPr>
              <a:t> Enums today</a:t>
            </a:r>
          </a:p>
        </p:txBody>
      </p:sp>
    </p:spTree>
    <p:extLst>
      <p:ext uri="{BB962C8B-B14F-4D97-AF65-F5344CB8AC3E}">
        <p14:creationId xmlns:p14="http://schemas.microsoft.com/office/powerpoint/2010/main" val="14305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400800"/>
            <a:ext cx="908417" cy="45720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EAA55-DB9C-4A9F-98DF-E97B77A604A5}"/>
              </a:ext>
            </a:extLst>
          </p:cNvPr>
          <p:cNvSpPr txBox="1"/>
          <p:nvPr/>
        </p:nvSpPr>
        <p:spPr>
          <a:xfrm>
            <a:off x="0" y="6519446"/>
            <a:ext cx="2285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Trying out Enums today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229A0-3633-4D6F-A1BD-2C4949A05A90}"/>
              </a:ext>
            </a:extLst>
          </p:cNvPr>
          <p:cNvSpPr txBox="1"/>
          <p:nvPr/>
        </p:nvSpPr>
        <p:spPr>
          <a:xfrm>
            <a:off x="619570" y="702101"/>
            <a:ext cx="537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Try it online with </a:t>
            </a:r>
            <a:r>
              <a:rPr lang="en-US" sz="3600" b="1" dirty="0">
                <a:latin typeface="Signika" panose="02010003020600000004" pitchFamily="2" charset="0"/>
                <a:hlinkClick r:id="rId2"/>
              </a:rPr>
              <a:t>3v4l.org</a:t>
            </a:r>
            <a:endParaRPr lang="en-US" sz="3600" b="1" dirty="0">
              <a:latin typeface="Signika" panose="0201000302060000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507AFA-D039-494F-9CCC-5119D8005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701" y="1598744"/>
            <a:ext cx="5883150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72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400800"/>
            <a:ext cx="908417" cy="45720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EAA55-DB9C-4A9F-98DF-E97B77A604A5}"/>
              </a:ext>
            </a:extLst>
          </p:cNvPr>
          <p:cNvSpPr txBox="1"/>
          <p:nvPr/>
        </p:nvSpPr>
        <p:spPr>
          <a:xfrm>
            <a:off x="0" y="6519446"/>
            <a:ext cx="2285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Trying out Enums today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229A0-3633-4D6F-A1BD-2C4949A05A90}"/>
              </a:ext>
            </a:extLst>
          </p:cNvPr>
          <p:cNvSpPr txBox="1"/>
          <p:nvPr/>
        </p:nvSpPr>
        <p:spPr>
          <a:xfrm>
            <a:off x="619570" y="702101"/>
            <a:ext cx="473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Nightly Docker Images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17DDC-0944-4AF0-B5AA-3BEC2AAACF24}"/>
              </a:ext>
            </a:extLst>
          </p:cNvPr>
          <p:cNvSpPr txBox="1"/>
          <p:nvPr/>
        </p:nvSpPr>
        <p:spPr>
          <a:xfrm>
            <a:off x="3041650" y="3198168"/>
            <a:ext cx="6108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docker pull phpdaily/php:8.1-dev</a:t>
            </a:r>
          </a:p>
        </p:txBody>
      </p:sp>
    </p:spTree>
    <p:extLst>
      <p:ext uri="{BB962C8B-B14F-4D97-AF65-F5344CB8AC3E}">
        <p14:creationId xmlns:p14="http://schemas.microsoft.com/office/powerpoint/2010/main" val="1944298311"/>
      </p:ext>
    </p:extLst>
  </p:cSld>
  <p:clrMapOvr>
    <a:masterClrMapping/>
  </p:clrMapOvr>
  <p:transition>
    <p:push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400800"/>
            <a:ext cx="908417" cy="45720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652846"/>
            <a:ext cx="908417" cy="205153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EAA55-DB9C-4A9F-98DF-E97B77A604A5}"/>
              </a:ext>
            </a:extLst>
          </p:cNvPr>
          <p:cNvSpPr txBox="1"/>
          <p:nvPr/>
        </p:nvSpPr>
        <p:spPr>
          <a:xfrm>
            <a:off x="0" y="6519446"/>
            <a:ext cx="2285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Trying out Enums today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229A0-3633-4D6F-A1BD-2C4949A05A90}"/>
              </a:ext>
            </a:extLst>
          </p:cNvPr>
          <p:cNvSpPr txBox="1"/>
          <p:nvPr/>
        </p:nvSpPr>
        <p:spPr>
          <a:xfrm>
            <a:off x="619570" y="702101"/>
            <a:ext cx="6188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Self-compile PHP from source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17DDC-0944-4AF0-B5AA-3BEC2AAACF24}"/>
              </a:ext>
            </a:extLst>
          </p:cNvPr>
          <p:cNvSpPr txBox="1"/>
          <p:nvPr/>
        </p:nvSpPr>
        <p:spPr>
          <a:xfrm>
            <a:off x="1590675" y="2207462"/>
            <a:ext cx="9010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$  git clone </a:t>
            </a:r>
            <a:r>
              <a:rPr lang="en-US" sz="2400" dirty="0">
                <a:latin typeface="Consolas" panose="020B0609020204030204" pitchFamily="49" charset="0"/>
                <a:hlinkClick r:id="rId2"/>
              </a:rPr>
              <a:t>git@github.com:php/php-src.git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$  ./buildconf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$  ./configure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$  make -j$(nproc)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$  ./sapi/cli/php -a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DD1EF1-63C2-4334-A2B6-BE85AA822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32" y="4767132"/>
            <a:ext cx="4968671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58894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85617-EE0D-4AB9-98F5-24CDBD922086}"/>
              </a:ext>
            </a:extLst>
          </p:cNvPr>
          <p:cNvSpPr txBox="1"/>
          <p:nvPr/>
        </p:nvSpPr>
        <p:spPr>
          <a:xfrm>
            <a:off x="6607943" y="4992607"/>
            <a:ext cx="364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Signika" panose="02010003020600000004" pitchFamily="2" charset="0"/>
              </a:rPr>
              <a:t>PHP 8.1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Signika" panose="0201000302060000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F8DFF-801E-4727-8E79-D5B9B3B5FFC5}"/>
              </a:ext>
            </a:extLst>
          </p:cNvPr>
          <p:cNvSpPr txBox="1"/>
          <p:nvPr/>
        </p:nvSpPr>
        <p:spPr>
          <a:xfrm>
            <a:off x="6607943" y="1313869"/>
            <a:ext cx="535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Enumerations: RFC Created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B3D414-8535-48AF-92FD-D397474CCA2F}"/>
              </a:ext>
            </a:extLst>
          </p:cNvPr>
          <p:cNvCxnSpPr>
            <a:cxnSpLocks/>
          </p:cNvCxnSpPr>
          <p:nvPr/>
        </p:nvCxnSpPr>
        <p:spPr>
          <a:xfrm>
            <a:off x="6096000" y="792332"/>
            <a:ext cx="0" cy="52733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D2999E2-B6E4-4937-ABD1-EF4461178D52}"/>
              </a:ext>
            </a:extLst>
          </p:cNvPr>
          <p:cNvSpPr txBox="1"/>
          <p:nvPr/>
        </p:nvSpPr>
        <p:spPr>
          <a:xfrm>
            <a:off x="3833684" y="1321080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Dec 04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3BCBC-45C6-44F1-9D09-0D9D021F6593}"/>
              </a:ext>
            </a:extLst>
          </p:cNvPr>
          <p:cNvSpPr txBox="1"/>
          <p:nvPr/>
        </p:nvSpPr>
        <p:spPr>
          <a:xfrm>
            <a:off x="3833683" y="5097962"/>
            <a:ext cx="193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 25 2021</a:t>
            </a:r>
            <a:endParaRPr lang="en-US" sz="2400" dirty="0">
              <a:solidFill>
                <a:srgbClr val="7030A0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CB479-C65A-444D-A5A7-1D5170855BD3}"/>
              </a:ext>
            </a:extLst>
          </p:cNvPr>
          <p:cNvSpPr txBox="1"/>
          <p:nvPr/>
        </p:nvSpPr>
        <p:spPr>
          <a:xfrm>
            <a:off x="3855113" y="2006141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Feb 03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87082-5B02-4026-A0F2-46BFED32ADF1}"/>
              </a:ext>
            </a:extLst>
          </p:cNvPr>
          <p:cNvSpPr txBox="1"/>
          <p:nvPr/>
        </p:nvSpPr>
        <p:spPr>
          <a:xfrm>
            <a:off x="6607944" y="1998929"/>
            <a:ext cx="535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Voting started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72D42-B288-4D3D-AAF1-F1B725841671}"/>
              </a:ext>
            </a:extLst>
          </p:cNvPr>
          <p:cNvSpPr txBox="1"/>
          <p:nvPr/>
        </p:nvSpPr>
        <p:spPr>
          <a:xfrm>
            <a:off x="3851315" y="269120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Feb 17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BF716-6D2E-4FD4-BA0A-97CC3CEE5805}"/>
              </a:ext>
            </a:extLst>
          </p:cNvPr>
          <p:cNvSpPr txBox="1"/>
          <p:nvPr/>
        </p:nvSpPr>
        <p:spPr>
          <a:xfrm>
            <a:off x="6607943" y="2683989"/>
            <a:ext cx="535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Voting ended: </a:t>
            </a:r>
            <a:r>
              <a:rPr lang="en-US" sz="2400" b="1" dirty="0">
                <a:solidFill>
                  <a:srgbClr val="00B050"/>
                </a:solidFill>
                <a:latin typeface="Signika" panose="02010003020600000004" pitchFamily="2" charset="0"/>
              </a:rPr>
              <a:t>44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" panose="02010003020600000004" pitchFamily="2" charset="0"/>
              </a:rPr>
              <a:t>:</a:t>
            </a:r>
            <a:r>
              <a:rPr lang="en-US" sz="2400" b="1" dirty="0">
                <a:solidFill>
                  <a:srgbClr val="C00000"/>
                </a:solidFill>
                <a:latin typeface="Signika" panose="02010003020600000004" pitchFamily="2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2852C-4121-4D3B-9173-551794BB2CEB}"/>
              </a:ext>
            </a:extLst>
          </p:cNvPr>
          <p:cNvSpPr txBox="1"/>
          <p:nvPr/>
        </p:nvSpPr>
        <p:spPr>
          <a:xfrm>
            <a:off x="3902610" y="3376263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Apr 22 2021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5D409C-5E05-40BF-B827-276E9768D13C}"/>
              </a:ext>
            </a:extLst>
          </p:cNvPr>
          <p:cNvGrpSpPr/>
          <p:nvPr/>
        </p:nvGrpSpPr>
        <p:grpSpPr>
          <a:xfrm>
            <a:off x="6607943" y="3376263"/>
            <a:ext cx="5357025" cy="461665"/>
            <a:chOff x="6607943" y="3376263"/>
            <a:chExt cx="5357025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E14A87-76ED-4526-BB31-14FA0D61640F}"/>
                </a:ext>
              </a:extLst>
            </p:cNvPr>
            <p:cNvSpPr txBox="1"/>
            <p:nvPr/>
          </p:nvSpPr>
          <p:spPr>
            <a:xfrm>
              <a:off x="6607943" y="3376263"/>
              <a:ext cx="5357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Signika" panose="02010003020600000004" pitchFamily="2" charset="0"/>
                </a:rPr>
                <a:t>Midwest PHP 2021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56573DD-42FF-47B2-BD5D-537713119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86455" y="3376264"/>
              <a:ext cx="516724" cy="461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631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0"/>
            <a:ext cx="908417" cy="205159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400800"/>
            <a:ext cx="908417" cy="457199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94672-EE46-43DE-B0F3-895C408CEBDD}"/>
              </a:ext>
            </a:extLst>
          </p:cNvPr>
          <p:cNvSpPr txBox="1"/>
          <p:nvPr/>
        </p:nvSpPr>
        <p:spPr>
          <a:xfrm>
            <a:off x="2629366" y="3013501"/>
            <a:ext cx="6933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Backwards Compatibility</a:t>
            </a:r>
          </a:p>
        </p:txBody>
      </p:sp>
    </p:spTree>
    <p:extLst>
      <p:ext uri="{BB962C8B-B14F-4D97-AF65-F5344CB8AC3E}">
        <p14:creationId xmlns:p14="http://schemas.microsoft.com/office/powerpoint/2010/main" val="2898826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0"/>
            <a:ext cx="908417" cy="205159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400800"/>
            <a:ext cx="908417" cy="457199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D2ABE-70B5-4358-8DD2-0C2642881C99}"/>
              </a:ext>
            </a:extLst>
          </p:cNvPr>
          <p:cNvSpPr txBox="1"/>
          <p:nvPr/>
        </p:nvSpPr>
        <p:spPr>
          <a:xfrm>
            <a:off x="0" y="6519446"/>
            <a:ext cx="2435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Backwards Compatibility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E5D00-5561-432E-B0FB-DACF6563B10C}"/>
              </a:ext>
            </a:extLst>
          </p:cNvPr>
          <p:cNvSpPr txBox="1"/>
          <p:nvPr/>
        </p:nvSpPr>
        <p:spPr>
          <a:xfrm>
            <a:off x="619570" y="702101"/>
            <a:ext cx="466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Enums is a new syntax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E7041-DC17-4830-A130-46B657F4061D}"/>
              </a:ext>
            </a:extLst>
          </p:cNvPr>
          <p:cNvSpPr txBox="1"/>
          <p:nvPr/>
        </p:nvSpPr>
        <p:spPr>
          <a:xfrm>
            <a:off x="2739101" y="2568067"/>
            <a:ext cx="6713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Enums is a new syntax introduced in PHP 8.1, and not supported in older PHP versions.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A37205-8E49-4586-8AA1-186AFC6D6789}"/>
              </a:ext>
            </a:extLst>
          </p:cNvPr>
          <p:cNvSpPr txBox="1"/>
          <p:nvPr/>
        </p:nvSpPr>
        <p:spPr>
          <a:xfrm>
            <a:off x="1515443" y="4177976"/>
            <a:ext cx="9313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highlight>
                  <a:srgbClr val="FF7C80"/>
                </a:highlight>
              </a:rPr>
              <a:t>Parse</a:t>
            </a:r>
            <a:r>
              <a:rPr lang="es-ES" dirty="0">
                <a:highlight>
                  <a:srgbClr val="FF7C80"/>
                </a:highlight>
              </a:rPr>
              <a:t> error: </a:t>
            </a:r>
            <a:r>
              <a:rPr lang="es-ES" dirty="0" err="1">
                <a:highlight>
                  <a:srgbClr val="FF7C80"/>
                </a:highlight>
              </a:rPr>
              <a:t>syntax</a:t>
            </a:r>
            <a:r>
              <a:rPr lang="es-ES" dirty="0">
                <a:highlight>
                  <a:srgbClr val="FF7C80"/>
                </a:highlight>
              </a:rPr>
              <a:t> error, </a:t>
            </a:r>
            <a:r>
              <a:rPr lang="es-ES" dirty="0" err="1">
                <a:highlight>
                  <a:srgbClr val="FF7C80"/>
                </a:highlight>
              </a:rPr>
              <a:t>unexpected</a:t>
            </a:r>
            <a:r>
              <a:rPr lang="es-ES" dirty="0">
                <a:highlight>
                  <a:srgbClr val="FF7C80"/>
                </a:highlight>
              </a:rPr>
              <a:t> </a:t>
            </a:r>
            <a:r>
              <a:rPr lang="es-ES" dirty="0" err="1">
                <a:highlight>
                  <a:srgbClr val="FF7C80"/>
                </a:highlight>
              </a:rPr>
              <a:t>identifier</a:t>
            </a:r>
            <a:r>
              <a:rPr lang="es-ES" dirty="0">
                <a:highlight>
                  <a:srgbClr val="FF7C80"/>
                </a:highlight>
              </a:rPr>
              <a:t> "</a:t>
            </a:r>
            <a:r>
              <a:rPr lang="es-ES" dirty="0" err="1">
                <a:highlight>
                  <a:srgbClr val="FF7C80"/>
                </a:highlight>
              </a:rPr>
              <a:t>PostStatuses</a:t>
            </a:r>
            <a:r>
              <a:rPr lang="es-ES" dirty="0">
                <a:highlight>
                  <a:srgbClr val="FF7C80"/>
                </a:highlight>
              </a:rPr>
              <a:t>"</a:t>
            </a:r>
            <a:endParaRPr lang="en-US" dirty="0">
              <a:highlight>
                <a:srgbClr val="FF7C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4776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28D29-F157-4370-A94E-58EAE1F22A49}"/>
              </a:ext>
            </a:extLst>
          </p:cNvPr>
          <p:cNvSpPr/>
          <p:nvPr/>
        </p:nvSpPr>
        <p:spPr>
          <a:xfrm>
            <a:off x="5833068" y="6652842"/>
            <a:ext cx="908417" cy="205157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6C38C-20BF-44D0-A3CA-F7C510E89BBB}"/>
              </a:ext>
            </a:extLst>
          </p:cNvPr>
          <p:cNvSpPr/>
          <p:nvPr/>
        </p:nvSpPr>
        <p:spPr>
          <a:xfrm>
            <a:off x="6741489" y="6652842"/>
            <a:ext cx="908417" cy="20515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999CE-1620-4B21-A653-40F289ADD088}"/>
              </a:ext>
            </a:extLst>
          </p:cNvPr>
          <p:cNvSpPr/>
          <p:nvPr/>
        </p:nvSpPr>
        <p:spPr>
          <a:xfrm>
            <a:off x="7649910" y="6652842"/>
            <a:ext cx="908418" cy="205157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A33CE-2A9E-46A9-90FE-794796BB0BEC}"/>
              </a:ext>
            </a:extLst>
          </p:cNvPr>
          <p:cNvSpPr/>
          <p:nvPr/>
        </p:nvSpPr>
        <p:spPr>
          <a:xfrm>
            <a:off x="8558329" y="6652841"/>
            <a:ext cx="908419" cy="205159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F8D5C-1339-4ED1-825E-9F1ABA86F69B}"/>
              </a:ext>
            </a:extLst>
          </p:cNvPr>
          <p:cNvSpPr/>
          <p:nvPr/>
        </p:nvSpPr>
        <p:spPr>
          <a:xfrm>
            <a:off x="9466749" y="6652843"/>
            <a:ext cx="908417" cy="20515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B629B-5963-406D-8D45-7564EF255500}"/>
              </a:ext>
            </a:extLst>
          </p:cNvPr>
          <p:cNvSpPr/>
          <p:nvPr/>
        </p:nvSpPr>
        <p:spPr>
          <a:xfrm>
            <a:off x="10375166" y="6652840"/>
            <a:ext cx="908417" cy="205159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CA6C8-0BD4-4462-8366-F7308D75037B}"/>
              </a:ext>
            </a:extLst>
          </p:cNvPr>
          <p:cNvSpPr/>
          <p:nvPr/>
        </p:nvSpPr>
        <p:spPr>
          <a:xfrm>
            <a:off x="11283583" y="6400800"/>
            <a:ext cx="908417" cy="457199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D2ABE-70B5-4358-8DD2-0C2642881C99}"/>
              </a:ext>
            </a:extLst>
          </p:cNvPr>
          <p:cNvSpPr txBox="1"/>
          <p:nvPr/>
        </p:nvSpPr>
        <p:spPr>
          <a:xfrm>
            <a:off x="0" y="6519446"/>
            <a:ext cx="2435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Signika" panose="02010003020600000004" pitchFamily="2" charset="0"/>
              </a:rPr>
              <a:t>Backwards Compatibility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E5D00-5561-432E-B0FB-DACF6563B10C}"/>
              </a:ext>
            </a:extLst>
          </p:cNvPr>
          <p:cNvSpPr txBox="1"/>
          <p:nvPr/>
        </p:nvSpPr>
        <p:spPr>
          <a:xfrm>
            <a:off x="619570" y="702101"/>
            <a:ext cx="6643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Signika" panose="02010003020600000004" pitchFamily="2" charset="0"/>
              </a:rPr>
              <a:t>User-land PHP implementations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E7041-DC17-4830-A130-46B657F4061D}"/>
              </a:ext>
            </a:extLst>
          </p:cNvPr>
          <p:cNvSpPr txBox="1"/>
          <p:nvPr/>
        </p:nvSpPr>
        <p:spPr>
          <a:xfrm>
            <a:off x="-426522" y="1348432"/>
            <a:ext cx="6713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hlinkClick r:id="rId2"/>
              </a:rPr>
              <a:t>https://github.com/myclabs/php-enum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C8D314A-07BC-44A9-A66C-82546093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095" y="2451690"/>
            <a:ext cx="6559809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use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MyCLabs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\Enum\Enum;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class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Source Code Pro"/>
              </a:rPr>
              <a:t>PostStatuses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extends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Enum {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const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DRAFT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'draft'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const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PENDING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'pending'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const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RETURNED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'returned'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Source Code Pro"/>
              </a:rPr>
              <a:t>private const </a:t>
            </a:r>
            <a:r>
              <a:rPr kumimoji="0" lang="en-US" altLang="en-US" sz="22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Source Code Pro"/>
              </a:rPr>
              <a:t>PUBLISHED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=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Source Code Pro"/>
              </a:rPr>
              <a:t>'published'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;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ource Code Pro"/>
              </a:rPr>
              <a:t>}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96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38234-5C95-4DD7-BCA0-E1AAC235F7B9}"/>
              </a:ext>
            </a:extLst>
          </p:cNvPr>
          <p:cNvSpPr txBox="1"/>
          <p:nvPr/>
        </p:nvSpPr>
        <p:spPr>
          <a:xfrm>
            <a:off x="2940333" y="221510"/>
            <a:ext cx="63113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Signika" panose="02010003020600000004" pitchFamily="2" charset="0"/>
                <a:cs typeface="Arial" panose="020B0604020202020204" pitchFamily="34" charset="0"/>
              </a:rPr>
              <a:t>Further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9DFD7-DEEF-4C97-9D03-A5B7E2FFA1DD}"/>
              </a:ext>
            </a:extLst>
          </p:cNvPr>
          <p:cNvSpPr txBox="1"/>
          <p:nvPr/>
        </p:nvSpPr>
        <p:spPr>
          <a:xfrm>
            <a:off x="1197429" y="1959429"/>
            <a:ext cx="4588307" cy="3182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AU" dirty="0">
                <a:hlinkClick r:id="rId2"/>
              </a:rPr>
              <a:t>https://php.watch/versions/8.1/enums</a:t>
            </a:r>
            <a:endParaRPr lang="en-AU" dirty="0">
              <a:hlinkClick r:id="" action="ppaction://noaction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AU" dirty="0">
                <a:hlinkClick r:id="rId3"/>
              </a:rPr>
              <a:t>https://php.watch/versions/8.1</a:t>
            </a:r>
            <a:endParaRPr lang="en-AU" dirty="0">
              <a:hlinkClick r:id="" action="ppaction://noaction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AU" dirty="0">
                <a:hlinkClick r:id="rId4"/>
              </a:rPr>
              <a:t>https://wiki.php.net/rfc/enumerations</a:t>
            </a:r>
            <a:endParaRPr lang="en-AU" dirty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AU" dirty="0">
                <a:hlinkClick r:id="rId5"/>
              </a:rPr>
              <a:t>https://phpinternals.news/73</a:t>
            </a:r>
            <a:endParaRPr lang="en-AU" dirty="0">
              <a:hlinkClick r:id="" action="ppaction://noaction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AU" dirty="0">
                <a:hlinkClick r:id="rId6"/>
              </a:rPr>
              <a:t>https://github.com/php/php-src/pull/6489/</a:t>
            </a:r>
            <a:endParaRPr lang="en-AU" dirty="0">
              <a:hlinkClick r:id="" action="ppaction://noaction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AU" dirty="0">
                <a:hlinkClick r:id="rId7"/>
              </a:rPr>
              <a:t>https://externals.io/message/112626</a:t>
            </a:r>
            <a:endParaRPr lang="en-AU" dirty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AU" dirty="0">
                <a:hlinkClick r:id="rId8"/>
              </a:rPr>
              <a:t>https://github.com/phpdaily/php</a:t>
            </a:r>
            <a:endParaRPr lang="en-AU" dirty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AU" dirty="0">
                <a:hlinkClick r:id="rId9"/>
              </a:rPr>
              <a:t>https://3v4l.org/</a:t>
            </a:r>
            <a:endParaRPr lang="en-AU" dirty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3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 thruBlk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38234-5C95-4DD7-BCA0-E1AAC235F7B9}"/>
              </a:ext>
            </a:extLst>
          </p:cNvPr>
          <p:cNvSpPr txBox="1"/>
          <p:nvPr/>
        </p:nvSpPr>
        <p:spPr>
          <a:xfrm>
            <a:off x="4160918" y="1723355"/>
            <a:ext cx="3870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Signika" panose="02010003020600000004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79866-34B5-4D73-BA50-6C8FB6099D17}"/>
              </a:ext>
            </a:extLst>
          </p:cNvPr>
          <p:cNvSpPr txBox="1"/>
          <p:nvPr/>
        </p:nvSpPr>
        <p:spPr>
          <a:xfrm>
            <a:off x="3211822" y="4757648"/>
            <a:ext cx="6041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olvetica Rg" panose="020B0603030602020004" pitchFamily="34" charset="0"/>
              </a:rPr>
              <a:t>@Ayeshlive  	</a:t>
            </a:r>
            <a:r>
              <a:rPr lang="en-US" sz="3600" dirty="0">
                <a:latin typeface="Coolvetica Rg" panose="020B0603030602020004" pitchFamily="34" charset="0"/>
                <a:hlinkClick r:id="rId2"/>
              </a:rPr>
              <a:t>ayesh@php.watch</a:t>
            </a:r>
            <a:endParaRPr lang="en-US" sz="3600" dirty="0">
              <a:latin typeface="Coolvetica Rg" panose="020B0603030602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2C351-5AA6-4910-B9CF-D7D5E3B5D7F3}"/>
              </a:ext>
            </a:extLst>
          </p:cNvPr>
          <p:cNvSpPr txBox="1"/>
          <p:nvPr/>
        </p:nvSpPr>
        <p:spPr>
          <a:xfrm>
            <a:off x="4426312" y="3558547"/>
            <a:ext cx="3339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question is too small.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7BF92-E647-4174-849D-F1E63E96C999}"/>
              </a:ext>
            </a:extLst>
          </p:cNvPr>
          <p:cNvSpPr txBox="1"/>
          <p:nvPr/>
        </p:nvSpPr>
        <p:spPr>
          <a:xfrm>
            <a:off x="3118623" y="5403979"/>
            <a:ext cx="8860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https://aye.sh/talk/midwest-php-2021-php-enums</a:t>
            </a:r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B1E53B-6A09-4442-BAA2-4C1EE1393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0529" y="4643764"/>
            <a:ext cx="1564810" cy="15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 thruBlk="1"/>
      </p:transition>
    </mc:Choice>
    <mc:Fallback xmlns=""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38234-5C95-4DD7-BCA0-E1AAC235F7B9}"/>
              </a:ext>
            </a:extLst>
          </p:cNvPr>
          <p:cNvSpPr txBox="1"/>
          <p:nvPr/>
        </p:nvSpPr>
        <p:spPr>
          <a:xfrm>
            <a:off x="4084071" y="2644170"/>
            <a:ext cx="4023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Sunset Boulevard" panose="02000500000000000000" pitchFamily="2" charset="0"/>
                <a:cs typeface="Arial" panose="020B0604020202020204" pitchFamily="34" charset="0"/>
              </a:rPr>
              <a:t>Thank You</a:t>
            </a:r>
            <a:endParaRPr lang="en-US" sz="9600" b="1" dirty="0">
              <a:latin typeface="Sunset Boulevard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49419-686F-4C93-A186-A56F6F528CD4}"/>
              </a:ext>
            </a:extLst>
          </p:cNvPr>
          <p:cNvSpPr txBox="1"/>
          <p:nvPr/>
        </p:nvSpPr>
        <p:spPr>
          <a:xfrm>
            <a:off x="5354451" y="3921442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 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A3FA2-5B83-469F-8CC0-FFCB38EB7F1A}"/>
              </a:ext>
            </a:extLst>
          </p:cNvPr>
          <p:cNvSpPr txBox="1"/>
          <p:nvPr/>
        </p:nvSpPr>
        <p:spPr>
          <a:xfrm>
            <a:off x="2099622" y="1102042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AB3FE-2250-44CA-8749-3FD6B086A2CF}"/>
              </a:ext>
            </a:extLst>
          </p:cNvPr>
          <p:cNvSpPr txBox="1"/>
          <p:nvPr/>
        </p:nvSpPr>
        <p:spPr>
          <a:xfrm>
            <a:off x="6432136" y="5010013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faleminderit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E3398-A6E2-4D4D-8A9B-AF2C88D67566}"/>
              </a:ext>
            </a:extLst>
          </p:cNvPr>
          <p:cNvSpPr txBox="1"/>
          <p:nvPr/>
        </p:nvSpPr>
        <p:spPr>
          <a:xfrm>
            <a:off x="6628079" y="1507399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shukran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A5033-14DE-4BB7-9A37-6542CAA15234}"/>
              </a:ext>
            </a:extLst>
          </p:cNvPr>
          <p:cNvSpPr txBox="1"/>
          <p:nvPr/>
        </p:nvSpPr>
        <p:spPr>
          <a:xfrm>
            <a:off x="457826" y="5755958"/>
            <a:ext cx="3744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32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Շնորհակալություն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DF232-B4B5-497C-8FD0-23A60C9AEF96}"/>
              </a:ext>
            </a:extLst>
          </p:cNvPr>
          <p:cNvSpPr txBox="1"/>
          <p:nvPr/>
        </p:nvSpPr>
        <p:spPr>
          <a:xfrm>
            <a:off x="7021911" y="6098584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hvala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2B1BE-784C-41F0-A8C2-FF2F5D0A0B8F}"/>
              </a:ext>
            </a:extLst>
          </p:cNvPr>
          <p:cNvSpPr txBox="1"/>
          <p:nvPr/>
        </p:nvSpPr>
        <p:spPr>
          <a:xfrm>
            <a:off x="9678025" y="3136612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32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благодаря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D23F3-C247-439F-88EF-9A5F16D616FB}"/>
              </a:ext>
            </a:extLst>
          </p:cNvPr>
          <p:cNvSpPr txBox="1"/>
          <p:nvPr/>
        </p:nvSpPr>
        <p:spPr>
          <a:xfrm>
            <a:off x="1522966" y="2222212"/>
            <a:ext cx="1341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gràcies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88C46-3AAF-49E4-8887-0539A1A7F1E0}"/>
              </a:ext>
            </a:extLst>
          </p:cNvPr>
          <p:cNvSpPr txBox="1"/>
          <p:nvPr/>
        </p:nvSpPr>
        <p:spPr>
          <a:xfrm>
            <a:off x="2784644" y="3851214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M̀h’gōi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DFABC-01FF-4050-8591-512E4DC33599}"/>
              </a:ext>
            </a:extLst>
          </p:cNvPr>
          <p:cNvSpPr txBox="1"/>
          <p:nvPr/>
        </p:nvSpPr>
        <p:spPr>
          <a:xfrm>
            <a:off x="4591672" y="809654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děkuji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87FAC-11FA-47C6-8507-5248BCB149A5}"/>
              </a:ext>
            </a:extLst>
          </p:cNvPr>
          <p:cNvSpPr txBox="1"/>
          <p:nvPr/>
        </p:nvSpPr>
        <p:spPr>
          <a:xfrm>
            <a:off x="10317557" y="224879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tak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5E67B-098F-4B34-A05F-6864758883B8}"/>
              </a:ext>
            </a:extLst>
          </p:cNvPr>
          <p:cNvSpPr txBox="1"/>
          <p:nvPr/>
        </p:nvSpPr>
        <p:spPr>
          <a:xfrm>
            <a:off x="4354073" y="1946425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tänan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CB586-8156-43F2-A90C-E3A5B63BCACB}"/>
              </a:ext>
            </a:extLst>
          </p:cNvPr>
          <p:cNvSpPr txBox="1"/>
          <p:nvPr/>
        </p:nvSpPr>
        <p:spPr>
          <a:xfrm>
            <a:off x="9524168" y="5555946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kiitos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34F60-08FC-42D4-BF31-542E884AF431}"/>
              </a:ext>
            </a:extLst>
          </p:cNvPr>
          <p:cNvSpPr txBox="1"/>
          <p:nvPr/>
        </p:nvSpPr>
        <p:spPr>
          <a:xfrm>
            <a:off x="7239691" y="3972825"/>
            <a:ext cx="2465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32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Благодаря ти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F29884-9193-4EDF-8A81-1F96D0DAE6BA}"/>
              </a:ext>
            </a:extLst>
          </p:cNvPr>
          <p:cNvSpPr txBox="1"/>
          <p:nvPr/>
        </p:nvSpPr>
        <p:spPr>
          <a:xfrm>
            <a:off x="1284773" y="4803586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danke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F863A0-34E6-4520-B6D8-D4510FD95EC7}"/>
              </a:ext>
            </a:extLst>
          </p:cNvPr>
          <p:cNvSpPr txBox="1"/>
          <p:nvPr/>
        </p:nvSpPr>
        <p:spPr>
          <a:xfrm>
            <a:off x="2094847" y="2992194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ευχαριστώ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193A43-7685-48DA-8D92-D6A62DEBD3D2}"/>
              </a:ext>
            </a:extLst>
          </p:cNvPr>
          <p:cNvSpPr txBox="1"/>
          <p:nvPr/>
        </p:nvSpPr>
        <p:spPr>
          <a:xfrm>
            <a:off x="7334786" y="646626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mahalo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5F2A2E-29DB-40E5-9ACC-B2FE40CBB538}"/>
              </a:ext>
            </a:extLst>
          </p:cNvPr>
          <p:cNvSpPr txBox="1"/>
          <p:nvPr/>
        </p:nvSpPr>
        <p:spPr>
          <a:xfrm>
            <a:off x="9880997" y="4425238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200" dirty="0">
                <a:solidFill>
                  <a:schemeClr val="bg1">
                    <a:lumMod val="75000"/>
                  </a:schemeClr>
                </a:solidFill>
              </a:rPr>
              <a:t>.תודה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4D43BD-ED60-4FEE-9625-BDC4EFAA9EA1}"/>
              </a:ext>
            </a:extLst>
          </p:cNvPr>
          <p:cNvSpPr txBox="1"/>
          <p:nvPr/>
        </p:nvSpPr>
        <p:spPr>
          <a:xfrm>
            <a:off x="8847747" y="2199911"/>
            <a:ext cx="1987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dhanyavād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5BEE7-F5F2-4573-91AE-33A489CCB111}"/>
              </a:ext>
            </a:extLst>
          </p:cNvPr>
          <p:cNvSpPr txBox="1"/>
          <p:nvPr/>
        </p:nvSpPr>
        <p:spPr>
          <a:xfrm>
            <a:off x="9673023" y="1302053"/>
            <a:ext cx="1887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köszönöm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919C7F-83D7-48F4-95A0-EB2B6FC1E5DB}"/>
              </a:ext>
            </a:extLst>
          </p:cNvPr>
          <p:cNvSpPr txBox="1"/>
          <p:nvPr/>
        </p:nvSpPr>
        <p:spPr>
          <a:xfrm>
            <a:off x="3755282" y="4668388"/>
            <a:ext cx="886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takk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58BF6-FBE0-427D-B748-67FFA36FA24E}"/>
              </a:ext>
            </a:extLst>
          </p:cNvPr>
          <p:cNvSpPr txBox="1"/>
          <p:nvPr/>
        </p:nvSpPr>
        <p:spPr>
          <a:xfrm>
            <a:off x="4467862" y="614072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terima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kasih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2EAEF8-B2FE-4428-9949-6E6F751636AF}"/>
              </a:ext>
            </a:extLst>
          </p:cNvPr>
          <p:cNvSpPr txBox="1"/>
          <p:nvPr/>
        </p:nvSpPr>
        <p:spPr>
          <a:xfrm>
            <a:off x="306736" y="3721997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grazie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6EB332-0529-4450-AC4C-121671E0255F}"/>
              </a:ext>
            </a:extLst>
          </p:cNvPr>
          <p:cNvSpPr txBox="1"/>
          <p:nvPr/>
        </p:nvSpPr>
        <p:spPr>
          <a:xfrm>
            <a:off x="937709" y="383666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arigatô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672022-D004-4C33-9B5B-236D3CE6ADF5}"/>
              </a:ext>
            </a:extLst>
          </p:cNvPr>
          <p:cNvSpPr txBox="1"/>
          <p:nvPr/>
        </p:nvSpPr>
        <p:spPr>
          <a:xfrm>
            <a:off x="580999" y="1562227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ko-KR" sz="3200" dirty="0">
                <a:solidFill>
                  <a:schemeClr val="bg1">
                    <a:lumMod val="75000"/>
                  </a:schemeClr>
                </a:solidFill>
              </a:rPr>
              <a:t>cảm ơn bạn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E821F6-7CF8-481A-B5B3-BF7A20CDE333}"/>
              </a:ext>
            </a:extLst>
          </p:cNvPr>
          <p:cNvSpPr txBox="1"/>
          <p:nvPr/>
        </p:nvSpPr>
        <p:spPr>
          <a:xfrm>
            <a:off x="3117941" y="265869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paldies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8A818B-19C0-4EDB-A1DF-73BC638E352E}"/>
              </a:ext>
            </a:extLst>
          </p:cNvPr>
          <p:cNvSpPr txBox="1"/>
          <p:nvPr/>
        </p:nvSpPr>
        <p:spPr>
          <a:xfrm>
            <a:off x="4103176" y="5234566"/>
            <a:ext cx="194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choukrane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A1728-94C4-4E7A-97F9-14BCF11A7997}"/>
              </a:ext>
            </a:extLst>
          </p:cNvPr>
          <p:cNvSpPr txBox="1"/>
          <p:nvPr/>
        </p:nvSpPr>
        <p:spPr>
          <a:xfrm>
            <a:off x="7011988" y="4464080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ačiū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FD18AA-69F2-46CD-9898-90D1FC27FA08}"/>
              </a:ext>
            </a:extLst>
          </p:cNvPr>
          <p:cNvSpPr txBox="1"/>
          <p:nvPr/>
        </p:nvSpPr>
        <p:spPr>
          <a:xfrm>
            <a:off x="8414775" y="2765265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altLang="ko-KR" sz="3200" dirty="0">
                <a:solidFill>
                  <a:schemeClr val="bg1">
                    <a:lumMod val="75000"/>
                  </a:schemeClr>
                </a:solidFill>
              </a:rPr>
              <a:t>Благодарам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57E249-8B4E-4E7B-ACF0-130992D958B1}"/>
              </a:ext>
            </a:extLst>
          </p:cNvPr>
          <p:cNvSpPr txBox="1"/>
          <p:nvPr/>
        </p:nvSpPr>
        <p:spPr>
          <a:xfrm>
            <a:off x="9759467" y="6140721"/>
            <a:ext cx="1128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grazzi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D6BCBB-88EE-41C0-97A8-37D3D8D6ECE4}"/>
              </a:ext>
            </a:extLst>
          </p:cNvPr>
          <p:cNvSpPr txBox="1"/>
          <p:nvPr/>
        </p:nvSpPr>
        <p:spPr>
          <a:xfrm>
            <a:off x="10458974" y="5075258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Xièxiè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33319B-E61D-4C06-AF86-F1B5F00765FE}"/>
              </a:ext>
            </a:extLst>
          </p:cNvPr>
          <p:cNvSpPr txBox="1"/>
          <p:nvPr/>
        </p:nvSpPr>
        <p:spPr>
          <a:xfrm>
            <a:off x="6381351" y="2267659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altLang="ko-KR" sz="3200" dirty="0">
                <a:solidFill>
                  <a:schemeClr val="bg1">
                    <a:lumMod val="75000"/>
                  </a:schemeClr>
                </a:solidFill>
              </a:rPr>
              <a:t>Баярлалаа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91D3F3-9C52-47DC-84BF-0AED18C8997B}"/>
              </a:ext>
            </a:extLst>
          </p:cNvPr>
          <p:cNvSpPr txBox="1"/>
          <p:nvPr/>
        </p:nvSpPr>
        <p:spPr>
          <a:xfrm>
            <a:off x="5893422" y="57964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dziękuję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16D8AA-947A-43DD-B379-79ECFB3F483D}"/>
              </a:ext>
            </a:extLst>
          </p:cNvPr>
          <p:cNvSpPr txBox="1"/>
          <p:nvPr/>
        </p:nvSpPr>
        <p:spPr>
          <a:xfrm>
            <a:off x="6739352" y="5547930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obrigado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005394-1D0C-43F8-B91D-46EDB875C3B1}"/>
              </a:ext>
            </a:extLst>
          </p:cNvPr>
          <p:cNvSpPr txBox="1"/>
          <p:nvPr/>
        </p:nvSpPr>
        <p:spPr>
          <a:xfrm>
            <a:off x="500891" y="4343401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mulţumesc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46C4C7-6036-401C-95EE-205723F27268}"/>
              </a:ext>
            </a:extLst>
          </p:cNvPr>
          <p:cNvSpPr txBox="1"/>
          <p:nvPr/>
        </p:nvSpPr>
        <p:spPr>
          <a:xfrm>
            <a:off x="306736" y="3209527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altLang="ko-KR" sz="3200" dirty="0">
                <a:solidFill>
                  <a:schemeClr val="bg1">
                    <a:lumMod val="75000"/>
                  </a:schemeClr>
                </a:solidFill>
              </a:rPr>
              <a:t>спасибо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8E6B2B-3B5C-479C-9314-3990F1BEDF42}"/>
              </a:ext>
            </a:extLst>
          </p:cNvPr>
          <p:cNvSpPr txBox="1"/>
          <p:nvPr/>
        </p:nvSpPr>
        <p:spPr>
          <a:xfrm>
            <a:off x="3644345" y="1425033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az-Cyrl-AZ" altLang="ko-KR" sz="3200" dirty="0">
                <a:solidFill>
                  <a:schemeClr val="bg1">
                    <a:lumMod val="75000"/>
                  </a:schemeClr>
                </a:solidFill>
              </a:rPr>
              <a:t>вала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D446F0-8AE2-4A44-AB23-172D00FEDE01}"/>
              </a:ext>
            </a:extLst>
          </p:cNvPr>
          <p:cNvSpPr txBox="1"/>
          <p:nvPr/>
        </p:nvSpPr>
        <p:spPr>
          <a:xfrm>
            <a:off x="8455861" y="16314"/>
            <a:ext cx="1662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Ďakujem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D3C317-6279-49E6-99AE-FADFF1CFA90B}"/>
              </a:ext>
            </a:extLst>
          </p:cNvPr>
          <p:cNvSpPr txBox="1"/>
          <p:nvPr/>
        </p:nvSpPr>
        <p:spPr>
          <a:xfrm>
            <a:off x="10099521" y="3912022"/>
            <a:ext cx="1335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</a:rPr>
              <a:t>gracias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998E15-0484-4E5B-BFA7-F40F24784DA9}"/>
              </a:ext>
            </a:extLst>
          </p:cNvPr>
          <p:cNvSpPr txBox="1"/>
          <p:nvPr/>
        </p:nvSpPr>
        <p:spPr>
          <a:xfrm>
            <a:off x="8533591" y="3388980"/>
            <a:ext cx="873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</a:rPr>
              <a:t>tack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43AA85-F629-4597-9B17-8DC8D90D8F07}"/>
              </a:ext>
            </a:extLst>
          </p:cNvPr>
          <p:cNvSpPr txBox="1"/>
          <p:nvPr/>
        </p:nvSpPr>
        <p:spPr>
          <a:xfrm>
            <a:off x="8725305" y="4656040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nandri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4B6F86-54CF-4F34-B856-8428E06D68B0}"/>
              </a:ext>
            </a:extLst>
          </p:cNvPr>
          <p:cNvSpPr txBox="1"/>
          <p:nvPr/>
        </p:nvSpPr>
        <p:spPr>
          <a:xfrm>
            <a:off x="9125319" y="736699"/>
            <a:ext cx="1717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</a:rPr>
              <a:t>kop </a:t>
            </a:r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khun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10ED35-AEC8-4802-8F29-A6D0EF06D151}"/>
              </a:ext>
            </a:extLst>
          </p:cNvPr>
          <p:cNvSpPr txBox="1"/>
          <p:nvPr/>
        </p:nvSpPr>
        <p:spPr>
          <a:xfrm>
            <a:off x="645572" y="5279772"/>
            <a:ext cx="2898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teşekkür</a:t>
            </a:r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ederim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03B9FB-ACE4-4FB1-A354-1405D46B9470}"/>
              </a:ext>
            </a:extLst>
          </p:cNvPr>
          <p:cNvSpPr txBox="1"/>
          <p:nvPr/>
        </p:nvSpPr>
        <p:spPr>
          <a:xfrm>
            <a:off x="270068" y="2687047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altLang="ko-KR" sz="3200" dirty="0">
                <a:solidFill>
                  <a:schemeClr val="bg1">
                    <a:lumMod val="75000"/>
                  </a:schemeClr>
                </a:solidFill>
              </a:rPr>
              <a:t>Дякую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56FE81-2D12-4743-8E92-3E1B80077AB5}"/>
              </a:ext>
            </a:extLst>
          </p:cNvPr>
          <p:cNvSpPr txBox="1"/>
          <p:nvPr/>
        </p:nvSpPr>
        <p:spPr>
          <a:xfrm>
            <a:off x="215769" y="1009665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diolch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7399B1-B565-440B-96C0-C636FCBDD13F}"/>
              </a:ext>
            </a:extLst>
          </p:cNvPr>
          <p:cNvSpPr txBox="1"/>
          <p:nvPr/>
        </p:nvSpPr>
        <p:spPr>
          <a:xfrm>
            <a:off x="215769" y="2120110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</a:rPr>
              <a:t>a dank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223727-1103-422B-B8E4-D34FA4243B1E}"/>
              </a:ext>
            </a:extLst>
          </p:cNvPr>
          <p:cNvSpPr txBox="1"/>
          <p:nvPr/>
        </p:nvSpPr>
        <p:spPr>
          <a:xfrm>
            <a:off x="3194885" y="2283598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err="1">
                <a:solidFill>
                  <a:schemeClr val="bg1">
                    <a:lumMod val="75000"/>
                  </a:schemeClr>
                </a:solidFill>
              </a:rPr>
              <a:t>ngiyabonga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F47402-54CC-49C8-8FFB-60C276595057}"/>
              </a:ext>
            </a:extLst>
          </p:cNvPr>
          <p:cNvSpPr txBox="1"/>
          <p:nvPr/>
        </p:nvSpPr>
        <p:spPr>
          <a:xfrm>
            <a:off x="5392923" y="4343400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i-LK" altLang="ko-KR" sz="3200" dirty="0">
                <a:solidFill>
                  <a:schemeClr val="bg1">
                    <a:lumMod val="75000"/>
                  </a:schemeClr>
                </a:solidFill>
              </a:rPr>
              <a:t>ස්තුතියි 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EB69DC26-D3D5-4007-9D27-0FDFAAF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263" y="1272134"/>
            <a:ext cx="11215002" cy="41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 thruBlk="1"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7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4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1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8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9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6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3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7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4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1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8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2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9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6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3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7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4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1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8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2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9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6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63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7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4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1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8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12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19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6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33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7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4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1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68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7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75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7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C85617-EE0D-4AB9-98F5-24CDBD922086}"/>
              </a:ext>
            </a:extLst>
          </p:cNvPr>
          <p:cNvSpPr txBox="1"/>
          <p:nvPr/>
        </p:nvSpPr>
        <p:spPr>
          <a:xfrm>
            <a:off x="0" y="287500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Signika" panose="02010003020600000004" pitchFamily="2" charset="0"/>
              </a:rPr>
              <a:t>PHP 8.1 Enums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40100-D0F9-4F58-A011-C7CA0CD606CA}"/>
              </a:ext>
            </a:extLst>
          </p:cNvPr>
          <p:cNvSpPr txBox="1"/>
          <p:nvPr/>
        </p:nvSpPr>
        <p:spPr>
          <a:xfrm>
            <a:off x="2687463" y="5774731"/>
            <a:ext cx="695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Ayesh Karunaratne | https://aye.sh/talk/midwest-php-2021-php-enums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B6E1EF-8041-4610-8D6F-33505E09F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12" y="5415975"/>
            <a:ext cx="1316499" cy="117621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01D4037-8B5C-4AC0-80FD-5FB4BB16B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7670" y="5415975"/>
            <a:ext cx="1176218" cy="11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27092C-B262-4D37-9E29-6EA03DEB6679}"/>
              </a:ext>
            </a:extLst>
          </p:cNvPr>
          <p:cNvSpPr txBox="1"/>
          <p:nvPr/>
        </p:nvSpPr>
        <p:spPr>
          <a:xfrm>
            <a:off x="908417" y="2362200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 we need Enums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D830E5-43BE-40AA-BE0E-0287FBA908B4}"/>
              </a:ext>
            </a:extLst>
          </p:cNvPr>
          <p:cNvSpPr/>
          <p:nvPr/>
        </p:nvSpPr>
        <p:spPr>
          <a:xfrm>
            <a:off x="-1" y="2362200"/>
            <a:ext cx="908417" cy="584775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BA471-7E9F-4E0C-94A1-2D5C6EA733EB}"/>
              </a:ext>
            </a:extLst>
          </p:cNvPr>
          <p:cNvSpPr txBox="1"/>
          <p:nvPr/>
        </p:nvSpPr>
        <p:spPr>
          <a:xfrm>
            <a:off x="908417" y="3136612"/>
            <a:ext cx="3664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Enums can help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B720F-1358-4630-AFBC-76A990D4AD04}"/>
              </a:ext>
            </a:extLst>
          </p:cNvPr>
          <p:cNvSpPr/>
          <p:nvPr/>
        </p:nvSpPr>
        <p:spPr>
          <a:xfrm>
            <a:off x="-1" y="3136612"/>
            <a:ext cx="908417" cy="58477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5E103-85DA-4CAC-B0A3-0F5B76979752}"/>
              </a:ext>
            </a:extLst>
          </p:cNvPr>
          <p:cNvSpPr txBox="1"/>
          <p:nvPr/>
        </p:nvSpPr>
        <p:spPr>
          <a:xfrm>
            <a:off x="908417" y="3911024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Enums in PHP 8.1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86F4BB-A04A-47CD-B95F-D2FCEE4D496B}"/>
              </a:ext>
            </a:extLst>
          </p:cNvPr>
          <p:cNvSpPr/>
          <p:nvPr/>
        </p:nvSpPr>
        <p:spPr>
          <a:xfrm>
            <a:off x="-1" y="3911024"/>
            <a:ext cx="908418" cy="584775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B9BBC-0946-48A2-9CF3-8C833BB99A8B}"/>
              </a:ext>
            </a:extLst>
          </p:cNvPr>
          <p:cNvSpPr txBox="1"/>
          <p:nvPr/>
        </p:nvSpPr>
        <p:spPr>
          <a:xfrm>
            <a:off x="908417" y="4685436"/>
            <a:ext cx="2936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Enum Semantics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6410E9-B795-437B-A8E4-25BF5D22A645}"/>
              </a:ext>
            </a:extLst>
          </p:cNvPr>
          <p:cNvSpPr/>
          <p:nvPr/>
        </p:nvSpPr>
        <p:spPr>
          <a:xfrm>
            <a:off x="-3" y="4685436"/>
            <a:ext cx="908419" cy="584775"/>
          </a:xfrm>
          <a:prstGeom prst="rect">
            <a:avLst/>
          </a:prstGeom>
          <a:solidFill>
            <a:srgbClr val="686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92C51-ADB4-4920-87B5-37031BA2DE62}"/>
              </a:ext>
            </a:extLst>
          </p:cNvPr>
          <p:cNvSpPr txBox="1"/>
          <p:nvPr/>
        </p:nvSpPr>
        <p:spPr>
          <a:xfrm>
            <a:off x="8353090" y="2778760"/>
            <a:ext cx="2863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Usage Examples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6FC4F1-CBB6-4828-8EC6-D72A0BEBB029}"/>
              </a:ext>
            </a:extLst>
          </p:cNvPr>
          <p:cNvSpPr/>
          <p:nvPr/>
        </p:nvSpPr>
        <p:spPr>
          <a:xfrm>
            <a:off x="11296924" y="2778760"/>
            <a:ext cx="908417" cy="584775"/>
          </a:xfrm>
          <a:prstGeom prst="rect">
            <a:avLst/>
          </a:prstGeom>
          <a:solidFill>
            <a:srgbClr val="F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DF549-CE0E-434D-917A-17C6CE043C63}"/>
              </a:ext>
            </a:extLst>
          </p:cNvPr>
          <p:cNvSpPr txBox="1"/>
          <p:nvPr/>
        </p:nvSpPr>
        <p:spPr>
          <a:xfrm>
            <a:off x="7107814" y="3553172"/>
            <a:ext cx="4108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Trying out Enums today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357D7-D294-45BE-9AD3-E0209AD9C363}"/>
              </a:ext>
            </a:extLst>
          </p:cNvPr>
          <p:cNvSpPr/>
          <p:nvPr/>
        </p:nvSpPr>
        <p:spPr>
          <a:xfrm>
            <a:off x="11296924" y="3553172"/>
            <a:ext cx="908417" cy="584775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CBC60-6DE8-4629-BC1A-13CDD70F396E}"/>
              </a:ext>
            </a:extLst>
          </p:cNvPr>
          <p:cNvSpPr txBox="1"/>
          <p:nvPr/>
        </p:nvSpPr>
        <p:spPr>
          <a:xfrm>
            <a:off x="6915581" y="4327583"/>
            <a:ext cx="4301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Backwards Compatibility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6A3F26-5C41-40F6-AE10-3017D7D24BF3}"/>
              </a:ext>
            </a:extLst>
          </p:cNvPr>
          <p:cNvSpPr/>
          <p:nvPr/>
        </p:nvSpPr>
        <p:spPr>
          <a:xfrm>
            <a:off x="11296924" y="4327583"/>
            <a:ext cx="908417" cy="584775"/>
          </a:xfrm>
          <a:prstGeom prst="rect">
            <a:avLst/>
          </a:prstGeom>
          <a:solidFill>
            <a:srgbClr val="E1B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D9D20-3121-4FA0-B485-C5CA2D291A55}"/>
              </a:ext>
            </a:extLst>
          </p:cNvPr>
          <p:cNvSpPr txBox="1"/>
          <p:nvPr/>
        </p:nvSpPr>
        <p:spPr>
          <a:xfrm>
            <a:off x="3889335" y="982652"/>
            <a:ext cx="4408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Signika" panose="02010003020600000004" pitchFamily="2" charset="0"/>
              </a:rPr>
              <a:t>PHP 8.1: Enums</a:t>
            </a:r>
          </a:p>
        </p:txBody>
      </p:sp>
    </p:spTree>
    <p:extLst>
      <p:ext uri="{BB962C8B-B14F-4D97-AF65-F5344CB8AC3E}">
        <p14:creationId xmlns:p14="http://schemas.microsoft.com/office/powerpoint/2010/main" val="112170584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6661</Words>
  <Application>Microsoft Office PowerPoint</Application>
  <PresentationFormat>Widescreen</PresentationFormat>
  <Paragraphs>389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7" baseType="lpstr">
      <vt:lpstr>Arial</vt:lpstr>
      <vt:lpstr>Calibri</vt:lpstr>
      <vt:lpstr>Calibri Light</vt:lpstr>
      <vt:lpstr>Consolas</vt:lpstr>
      <vt:lpstr>Coolvetica Rg</vt:lpstr>
      <vt:lpstr>Helvetica</vt:lpstr>
      <vt:lpstr>Poppins</vt:lpstr>
      <vt:lpstr>Signika</vt:lpstr>
      <vt:lpstr>Source Code Pro</vt:lpstr>
      <vt:lpstr>Sunset Boulevard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 Karunaratne</dc:creator>
  <cp:lastModifiedBy>Ayesh Karunaratne</cp:lastModifiedBy>
  <cp:revision>170</cp:revision>
  <cp:lastPrinted>2021-04-22T07:54:16Z</cp:lastPrinted>
  <dcterms:created xsi:type="dcterms:W3CDTF">2021-04-15T16:58:34Z</dcterms:created>
  <dcterms:modified xsi:type="dcterms:W3CDTF">2021-04-22T17:44:36Z</dcterms:modified>
</cp:coreProperties>
</file>